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0" r:id="rId3"/>
    <p:sldId id="261" r:id="rId4"/>
    <p:sldId id="257" r:id="rId5"/>
    <p:sldId id="265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L\Pesquisa%20MPT%20aopio%20PRF%20IT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L\Pesquisa%20MPT%20aopio%20PRF%20IT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L\Pesquisa%20MPT%20aopio%20PRF%20IT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Evolução Histórica da Positividade Total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'Gráficos - Positividade'!$A$142:$A$145</c:f>
              <c:numCache>
                <c:formatCode>General</c:formatCode>
                <c:ptCount val="4"/>
                <c:pt idx="0">
                  <c:v>2007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'Gráficos - Positividade'!$B$142:$B$145</c:f>
              <c:numCache>
                <c:formatCode>0%</c:formatCode>
                <c:ptCount val="4"/>
                <c:pt idx="0">
                  <c:v>0.2</c:v>
                </c:pt>
                <c:pt idx="1">
                  <c:v>0.13</c:v>
                </c:pt>
                <c:pt idx="2">
                  <c:v>0.34</c:v>
                </c:pt>
                <c:pt idx="3">
                  <c:v>0.13875598086124402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6-4A8A-8D22-830EA8A9A5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8584160"/>
        <c:axId val="538595968"/>
      </c:barChart>
      <c:catAx>
        <c:axId val="53858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95968"/>
        <c:crosses val="autoZero"/>
        <c:auto val="1"/>
        <c:lblAlgn val="ctr"/>
        <c:lblOffset val="100"/>
        <c:noMultiLvlLbl val="0"/>
      </c:catAx>
      <c:valAx>
        <c:axId val="538595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3858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Evolução</a:t>
            </a:r>
            <a:r>
              <a:rPr lang="pt-BR" baseline="0"/>
              <a:t> Histórica Positividade CEASA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'Gráficos - Positividade'!$A$159:$A$160</c:f>
              <c:numCache>
                <c:formatCode>General</c:formatCode>
                <c:ptCount val="2"/>
                <c:pt idx="0">
                  <c:v>2015</c:v>
                </c:pt>
                <c:pt idx="1">
                  <c:v>2019</c:v>
                </c:pt>
              </c:numCache>
            </c:numRef>
          </c:cat>
          <c:val>
            <c:numRef>
              <c:f>'Gráficos - Positividade'!$B$159:$B$160</c:f>
              <c:numCache>
                <c:formatCode>0%</c:formatCode>
                <c:ptCount val="2"/>
                <c:pt idx="0">
                  <c:v>0.56000000000000005</c:v>
                </c:pt>
                <c:pt idx="1">
                  <c:v>0.21739130434782608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F-4B60-AD90-E268B122CF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8600888"/>
        <c:axId val="538601216"/>
      </c:barChart>
      <c:catAx>
        <c:axId val="53860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601216"/>
        <c:crosses val="autoZero"/>
        <c:auto val="1"/>
        <c:lblAlgn val="ctr"/>
        <c:lblOffset val="100"/>
        <c:noMultiLvlLbl val="0"/>
      </c:catAx>
      <c:valAx>
        <c:axId val="538601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3860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Evolução dos acidentes rodoviários com caminhões e ônibus de 2007 à 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'Graficos - Acidentes'!$B$4:$B$14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'Graficos - Acidentes'!$C$4:$C$14</c:f>
              <c:numCache>
                <c:formatCode>#,##0</c:formatCode>
                <c:ptCount val="11"/>
                <c:pt idx="0">
                  <c:v>51252</c:v>
                </c:pt>
                <c:pt idx="1">
                  <c:v>57167</c:v>
                </c:pt>
                <c:pt idx="2">
                  <c:v>60317</c:v>
                </c:pt>
                <c:pt idx="3">
                  <c:v>71337</c:v>
                </c:pt>
                <c:pt idx="4">
                  <c:v>75107</c:v>
                </c:pt>
                <c:pt idx="5">
                  <c:v>71025</c:v>
                </c:pt>
                <c:pt idx="6">
                  <c:v>72552</c:v>
                </c:pt>
                <c:pt idx="7">
                  <c:v>63464</c:v>
                </c:pt>
                <c:pt idx="8">
                  <c:v>41862</c:v>
                </c:pt>
                <c:pt idx="9">
                  <c:v>30001</c:v>
                </c:pt>
                <c:pt idx="10">
                  <c:v>27032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6-4961-9AFB-6E025E47F0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6985712"/>
        <c:axId val="626988008"/>
      </c:barChart>
      <c:catAx>
        <c:axId val="6269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988008"/>
        <c:crosses val="autoZero"/>
        <c:auto val="1"/>
        <c:lblAlgn val="ctr"/>
        <c:lblOffset val="100"/>
        <c:noMultiLvlLbl val="0"/>
      </c:catAx>
      <c:valAx>
        <c:axId val="62698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98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Positividade por tipo de droga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C0-4FAD-8EBF-AAC3A072CA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C0-4FAD-8EBF-AAC3A072CA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C0-4FAD-8EBF-AAC3A072CA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C0-4FAD-8EBF-AAC3A072CA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DC0-4FAD-8EBF-AAC3A072CA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DC0-4FAD-8EBF-AAC3A072CA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'Gráficos - Positividade'!$H$42:$H$47</c:f>
              <c:strCache>
                <c:ptCount val="6"/>
                <c:pt idx="0">
                  <c:v>Anfetamina</c:v>
                </c:pt>
                <c:pt idx="1">
                  <c:v>Cocaína</c:v>
                </c:pt>
                <c:pt idx="2">
                  <c:v>Cocaína + Anfetamina</c:v>
                </c:pt>
                <c:pt idx="3">
                  <c:v>Cocaína + Anfetamina + Codeína</c:v>
                </c:pt>
                <c:pt idx="4">
                  <c:v>Cocaína + Codeína</c:v>
                </c:pt>
                <c:pt idx="5">
                  <c:v>Cocaína + THC</c:v>
                </c:pt>
              </c:strCache>
            </c:strRef>
          </c:cat>
          <c:val>
            <c:numRef>
              <c:f>'Gráficos - Positividade'!$O$42:$O$47</c:f>
              <c:numCache>
                <c:formatCode>0.0%</c:formatCode>
                <c:ptCount val="6"/>
                <c:pt idx="0">
                  <c:v>0.27586206896551724</c:v>
                </c:pt>
                <c:pt idx="1">
                  <c:v>0.55172413793103448</c:v>
                </c:pt>
                <c:pt idx="2">
                  <c:v>6.8965517241379309E-2</c:v>
                </c:pt>
                <c:pt idx="3">
                  <c:v>3.4482758620689655E-2</c:v>
                </c:pt>
                <c:pt idx="4">
                  <c:v>3.4482758620689655E-2</c:v>
                </c:pt>
                <c:pt idx="5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C0-4FAD-8EBF-AAC3A072CA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277883030310058"/>
          <c:w val="1"/>
          <c:h val="8.3596712317042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Aceitação da política pública do exame toxicológico</a:t>
            </a:r>
          </a:p>
          <a:p>
            <a:pPr>
              <a:defRPr/>
            </a:pPr>
            <a:r>
              <a:rPr lang="pt-BR" dirty="0"/>
              <a:t>(Geral)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6F-4BB9-8308-F9B7C22ABA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6F-4BB9-8308-F9B7C22ABA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6F-4BB9-8308-F9B7C22AB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'Graficos - Apoio ET'!$B$3:$B$5</c:f>
              <c:strCache>
                <c:ptCount val="3"/>
                <c:pt idx="0">
                  <c:v>A Favor</c:v>
                </c:pt>
                <c:pt idx="1">
                  <c:v>Contra</c:v>
                </c:pt>
                <c:pt idx="2">
                  <c:v>Não informado</c:v>
                </c:pt>
              </c:strCache>
            </c:strRef>
          </c:cat>
          <c:val>
            <c:numRef>
              <c:f>'Graficos - Apoio ET'!$G$3:$G$5</c:f>
              <c:numCache>
                <c:formatCode>0%</c:formatCode>
                <c:ptCount val="3"/>
                <c:pt idx="0">
                  <c:v>0.91866028708133973</c:v>
                </c:pt>
                <c:pt idx="1">
                  <c:v>6.2200956937799042E-2</c:v>
                </c:pt>
                <c:pt idx="2">
                  <c:v>1.9138755980861243E-2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6F-4BB9-8308-F9B7C22ABA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Aceitação da política pública do exame toxicológico (Positivos)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05-45D9-A640-D780341813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05-45D9-A640-D780341813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05-45D9-A640-D78034181368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5-45D9-A640-D78034181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'Graficos - Apoio ET'!$B$3:$B$5</c:f>
              <c:strCache>
                <c:ptCount val="3"/>
                <c:pt idx="0">
                  <c:v>A Favor</c:v>
                </c:pt>
                <c:pt idx="1">
                  <c:v>Contra</c:v>
                </c:pt>
                <c:pt idx="2">
                  <c:v>Não informado</c:v>
                </c:pt>
              </c:strCache>
            </c:strRef>
          </c:cat>
          <c:val>
            <c:numRef>
              <c:f>'Graficos - Apoio ET'!$H$3:$H$5</c:f>
              <c:numCache>
                <c:formatCode>0%</c:formatCode>
                <c:ptCount val="3"/>
                <c:pt idx="0">
                  <c:v>0.7931034482758621</c:v>
                </c:pt>
                <c:pt idx="1">
                  <c:v>0.20689655172413793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05-45D9-A640-D780341813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Positividade</a:t>
            </a:r>
            <a:r>
              <a:rPr lang="pt-BR" baseline="0"/>
              <a:t> por Jornada de Trabalho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- Positividade'!$E$84:$E$87</c:f>
              <c:strCache>
                <c:ptCount val="4"/>
                <c:pt idx="0">
                  <c:v>4h a 8h</c:v>
                </c:pt>
                <c:pt idx="1">
                  <c:v>9h a 12h</c:v>
                </c:pt>
                <c:pt idx="2">
                  <c:v>13h a 16h</c:v>
                </c:pt>
                <c:pt idx="3">
                  <c:v>Mais que 16h</c:v>
                </c:pt>
              </c:strCache>
            </c:strRef>
          </c:cat>
          <c:val>
            <c:numRef>
              <c:f>'Gráficos - Positividade'!$G$84:$G$87</c:f>
              <c:numCache>
                <c:formatCode>0.0%</c:formatCode>
                <c:ptCount val="4"/>
                <c:pt idx="0">
                  <c:v>0.13461538461538461</c:v>
                </c:pt>
                <c:pt idx="1">
                  <c:v>0.11607142857142858</c:v>
                </c:pt>
                <c:pt idx="2">
                  <c:v>0.12903225806451613</c:v>
                </c:pt>
                <c:pt idx="3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2-47D9-A873-A1FECE6E68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854040"/>
        <c:axId val="432854368"/>
      </c:barChart>
      <c:catAx>
        <c:axId val="43285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854368"/>
        <c:crosses val="autoZero"/>
        <c:auto val="1"/>
        <c:lblAlgn val="ctr"/>
        <c:lblOffset val="100"/>
        <c:noMultiLvlLbl val="0"/>
      </c:catAx>
      <c:valAx>
        <c:axId val="4328543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32854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60505-F36D-49F0-BBA7-93CCE4330FDD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97DFF-1849-4D93-8931-F11B123938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97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6B9C391F-6505-43C2-8B53-671FB24853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B47BB2F2-6F5A-4660-9718-1C233E2CB54C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D1ABFE76-CEFC-49B1-A6FC-9919A59EBBC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A368CD84-63AE-4729-BB54-B0FC367D467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19544-C7F9-4E99-A5DD-D8BE91564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A5800B-7D44-4779-A3D3-7CE2C7AC9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28B217-CDC7-4572-B1AF-6CF0E3FB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DEB89-86EA-45A1-ABE2-0BF2C381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D956D7-6C98-40BB-B50A-0CDD2358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78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02D49-3F69-44AD-936C-2A1A4AC8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62919F-2EE6-44B1-9E6D-C7460223B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A8E997-760F-4EFA-9216-158E86C3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D4090F-0AD9-4273-A3D6-55CA9389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7D8819-C979-4B41-8D9F-96E851DF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56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EFA8E1-5B97-41E7-8083-3661BBD2A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D72962-3E4D-44F7-A33F-55A3B70FF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472B53-A6DC-48D7-B366-6EBA1294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21EE09-5719-429B-A3B7-232D8BBB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FFBD8F-725D-40F2-8DDD-80EB31AD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05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52185-EFA8-4CA4-B0D5-3016D2B5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0FF7B6-801D-41BF-AAFD-AD18FA2FDB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09/04/18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98A1A-6C10-4115-910C-61FAB01B252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85D9-0D69-4038-8665-61D39F0734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501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2CF38-CCFE-4C8E-B2D6-DAB71143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36B308-2F02-4DA9-9937-43F79ECA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26164D-A058-44EA-8750-5C0ADC48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2CAFE7-AD5A-4D44-B515-8D5F83F1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DE514D-ED6D-4F14-8F3B-F7FFACB3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98ABE-F0C0-47AC-A931-5761709C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B3BF0E-9D1C-4AF5-BFB8-884DBD65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2A3A11-977E-4D3C-A4AC-C3DFEE24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74EA45-57CB-4C0D-93EE-267BA589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861EB-B2EA-4A6D-B33B-70771B96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28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BB298-7680-43D6-90A7-C9CCA558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3A7B66-F381-4A86-9B27-2E3973A9F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74C040-2EB2-4260-AD98-77D3C3AEE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F0B873-E480-4D87-A62A-35F8BA8B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884C6C-20E3-479A-A7C2-F0FB8F2E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B8F5E3-2C54-411F-BC45-37BD3A47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41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09B01-CB85-4FF1-8DA0-BB7FD205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10430F-9E7B-4ED3-9DE7-6F08C3BFD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24A4BD-DF90-4EFE-BA45-B8A5F100C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1C3385B-52D0-4665-B210-1F85627C5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D2CF83-9154-4F5F-9EB2-9473B3788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4B22DF-AA3B-4651-9152-8235F86D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1566CB-C09F-4AA3-83E6-6BF3EF5F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151BB47-C732-4A9B-B34F-FA5515F4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62DF-3396-4681-8833-ED24059B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965F2D-B444-4ED4-AD4C-1B93AB16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7635976-AF6B-48C3-A674-4FBC8F17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3B4BE4-AFAA-495D-93C9-5D790629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32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A4E99A3-4D30-44C2-952E-3AB75353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8E2DB8-9F99-42CB-B9E5-77A54CFB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40E37C-111D-4EEF-81C4-6115D7A1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59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16FE4-89CB-474A-BCBC-51AE5A3F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4B3B24-F313-4405-A8BC-ADCE76FB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90A7E4-3B03-458E-AECC-7B4BA497B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B8856A-7C4A-4249-8901-9DA8BC93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46CBC-A822-4007-9931-D4E11E53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20157C-0C75-4340-9DCD-B1E6FD8D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95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1B8A-9557-4BCF-AFB6-55CCC635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308BE8-9AA0-4E48-8F30-32779526C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5BA888-B2E8-4CE3-9118-781EF65C2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ABAB3B-A4DE-4F2B-B5B9-688D2BD3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7CCD3A-8211-4B7A-818A-BCCCC414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5046A1-0DFB-45F4-AF32-36681F13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18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BA23761-95C9-4D45-AABF-CC522A7E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4ED919-0E7D-411B-A1ED-F661AEEBC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F80E9-B8E3-4D31-9888-8B4E176D8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937E-DBFF-4E82-A2E0-7651C15A4911}" type="datetimeFigureOut">
              <a:rPr lang="pt-BR" smtClean="0"/>
              <a:t>07/09/2021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62F693-A110-48B1-8989-10397E19F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79720-B018-4574-85F8-ACF04C98B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858D-B99A-4435-A722-E0D496A26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58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66BDF534-9081-485C-B9BD-69D7E9630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FA34648E-6F60-4A04-9C15-530B31FD1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2636838"/>
            <a:ext cx="925195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pt-BR" altLang="pt-BR" sz="3200" b="1" dirty="0">
                <a:solidFill>
                  <a:srgbClr val="000000"/>
                </a:solidFill>
                <a:latin typeface="Pathway Gothic One" charset="0"/>
              </a:rPr>
              <a:t>CONDIÇÕES DE TRABALHO DO MOTORISTA PROFISSIONAL BRASILEIRO</a:t>
            </a:r>
          </a:p>
          <a:p>
            <a:pPr algn="ctr" eaLnBrk="1" hangingPunct="1">
              <a:lnSpc>
                <a:spcPct val="100000"/>
              </a:lnSpc>
            </a:pPr>
            <a:r>
              <a:rPr lang="pt-BR" altLang="pt-BR" sz="3200" b="1" dirty="0">
                <a:solidFill>
                  <a:schemeClr val="accent2"/>
                </a:solidFill>
                <a:latin typeface="Pathway Gothic One" charset="0"/>
              </a:rPr>
              <a:t>Impacto do exame toxicológico na prevenção de acidentes</a:t>
            </a:r>
            <a:r>
              <a:rPr lang="pt-BR" altLang="pt-BR" sz="3600" b="1" dirty="0">
                <a:solidFill>
                  <a:schemeClr val="accent2"/>
                </a:solidFill>
                <a:latin typeface="Pathway Gothic One" charset="0"/>
              </a:rPr>
              <a:t> </a:t>
            </a:r>
          </a:p>
          <a:p>
            <a:pPr algn="r" eaLnBrk="1" hangingPunct="1">
              <a:lnSpc>
                <a:spcPct val="100000"/>
              </a:lnSpc>
            </a:pPr>
            <a:endParaRPr lang="pt-BR" altLang="pt-BR" sz="2400" dirty="0">
              <a:solidFill>
                <a:srgbClr val="000000"/>
              </a:solidFill>
              <a:latin typeface="Pathway Gothic On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73B853-9252-449A-AB08-55243FFB208B}"/>
              </a:ext>
            </a:extLst>
          </p:cNvPr>
          <p:cNvSpPr txBox="1"/>
          <p:nvPr/>
        </p:nvSpPr>
        <p:spPr>
          <a:xfrm>
            <a:off x="4408006" y="566056"/>
            <a:ext cx="337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Visões evolutivas de 2007 a 2019 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BD79817-FB2E-4E03-B56D-22E0B28BF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575539"/>
              </p:ext>
            </p:extLst>
          </p:nvPr>
        </p:nvGraphicFramePr>
        <p:xfrm>
          <a:off x="416296" y="2022763"/>
          <a:ext cx="5531922" cy="32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BDA9209-0D62-4D5F-8E03-72FCDF19FE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919799"/>
              </p:ext>
            </p:extLst>
          </p:nvPr>
        </p:nvGraphicFramePr>
        <p:xfrm>
          <a:off x="6784107" y="2022763"/>
          <a:ext cx="4572000" cy="32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1">
            <a:extLst>
              <a:ext uri="{FF2B5EF4-FFF2-40B4-BE49-F238E27FC236}">
                <a16:creationId xmlns:a16="http://schemas.microsoft.com/office/drawing/2014/main" id="{AE2129F6-0D6C-4553-9116-345503352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1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73B853-9252-449A-AB08-55243FFB208B}"/>
              </a:ext>
            </a:extLst>
          </p:cNvPr>
          <p:cNvSpPr txBox="1"/>
          <p:nvPr/>
        </p:nvSpPr>
        <p:spPr>
          <a:xfrm>
            <a:off x="4408006" y="566056"/>
            <a:ext cx="337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Visões evolutivas de 2007 a 2017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C48C5FC-B3DA-466B-9053-759E80CAE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956661"/>
              </p:ext>
            </p:extLst>
          </p:nvPr>
        </p:nvGraphicFramePr>
        <p:xfrm>
          <a:off x="1297577" y="1364533"/>
          <a:ext cx="9596846" cy="447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1700441-AEFA-472F-B58A-E5C99FA802D9}"/>
              </a:ext>
            </a:extLst>
          </p:cNvPr>
          <p:cNvSpPr/>
          <p:nvPr/>
        </p:nvSpPr>
        <p:spPr>
          <a:xfrm>
            <a:off x="6453051" y="6581001"/>
            <a:ext cx="57128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/>
              <a:t>(*) Em 2018, não foi possível identificar a base de dados utilizada para extrair os dados</a:t>
            </a:r>
          </a:p>
        </p:txBody>
      </p:sp>
      <p:sp>
        <p:nvSpPr>
          <p:cNvPr id="8" name="CaixaDeTexto 1">
            <a:extLst>
              <a:ext uri="{FF2B5EF4-FFF2-40B4-BE49-F238E27FC236}">
                <a16:creationId xmlns:a16="http://schemas.microsoft.com/office/drawing/2014/main" id="{6354123A-A5A6-4E84-A8C7-0D1C2503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6" y="6537325"/>
            <a:ext cx="3744913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i="1" dirty="0"/>
              <a:t>Fonte: Polícia Rodoviária Federal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C888716-073E-49A1-A605-098D0B05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04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73B853-9252-449A-AB08-55243FFB208B}"/>
              </a:ext>
            </a:extLst>
          </p:cNvPr>
          <p:cNvSpPr txBox="1"/>
          <p:nvPr/>
        </p:nvSpPr>
        <p:spPr>
          <a:xfrm>
            <a:off x="4830686" y="566056"/>
            <a:ext cx="253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Visão do Resultado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0429A51-9C69-4BCE-BDA7-FA826CA02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87483"/>
              </p:ext>
            </p:extLst>
          </p:nvPr>
        </p:nvGraphicFramePr>
        <p:xfrm>
          <a:off x="1715655" y="1578957"/>
          <a:ext cx="8760691" cy="448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453932B1-D32B-4325-B04D-FA581363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71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73B853-9252-449A-AB08-55243FFB208B}"/>
              </a:ext>
            </a:extLst>
          </p:cNvPr>
          <p:cNvSpPr txBox="1"/>
          <p:nvPr/>
        </p:nvSpPr>
        <p:spPr>
          <a:xfrm>
            <a:off x="3554375" y="566056"/>
            <a:ext cx="508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Aceitação da política pública do exame toxicológico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F85C789-E9FF-4F33-B317-063DCF019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998164"/>
              </p:ext>
            </p:extLst>
          </p:nvPr>
        </p:nvGraphicFramePr>
        <p:xfrm>
          <a:off x="939915" y="2025699"/>
          <a:ext cx="4737600" cy="31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A802734-1AC6-4C82-9871-8C2DD9673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974826"/>
              </p:ext>
            </p:extLst>
          </p:nvPr>
        </p:nvGraphicFramePr>
        <p:xfrm>
          <a:off x="6286979" y="2025699"/>
          <a:ext cx="4738688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1FA160A2-932D-4EB9-9594-61D73BFC2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3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573B853-9252-449A-AB08-55243FFB208B}"/>
              </a:ext>
            </a:extLst>
          </p:cNvPr>
          <p:cNvSpPr txBox="1"/>
          <p:nvPr/>
        </p:nvSpPr>
        <p:spPr>
          <a:xfrm>
            <a:off x="4830686" y="566056"/>
            <a:ext cx="253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Visão do Resultado 2019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55BA4D4-53BB-47AB-913E-0988D966A7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883962"/>
              </p:ext>
            </p:extLst>
          </p:nvPr>
        </p:nvGraphicFramePr>
        <p:xfrm>
          <a:off x="1300018" y="1628764"/>
          <a:ext cx="9591965" cy="440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715C079E-C8F0-4A4F-B9FD-8E2BF4EF5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8113"/>
            <a:ext cx="31416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594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116</Words>
  <Application>Microsoft Office PowerPoint</Application>
  <PresentationFormat>Widescreen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Pathway Gothic One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levy</dc:creator>
  <cp:lastModifiedBy>Rodolfo Rizzotto</cp:lastModifiedBy>
  <cp:revision>7</cp:revision>
  <dcterms:created xsi:type="dcterms:W3CDTF">2019-05-21T18:16:47Z</dcterms:created>
  <dcterms:modified xsi:type="dcterms:W3CDTF">2021-09-07T09:35:41Z</dcterms:modified>
</cp:coreProperties>
</file>