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325" r:id="rId3"/>
    <p:sldId id="327" r:id="rId4"/>
    <p:sldId id="329" r:id="rId5"/>
    <p:sldId id="330" r:id="rId6"/>
    <p:sldId id="332" r:id="rId7"/>
    <p:sldId id="333" r:id="rId8"/>
    <p:sldId id="334" r:id="rId9"/>
    <p:sldId id="345" r:id="rId10"/>
    <p:sldId id="346" r:id="rId11"/>
    <p:sldId id="347" r:id="rId12"/>
    <p:sldId id="348" r:id="rId13"/>
    <p:sldId id="349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50" r:id="rId23"/>
    <p:sldId id="343" r:id="rId24"/>
    <p:sldId id="344" r:id="rId25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25"/>
    <a:srgbClr val="FFD625"/>
    <a:srgbClr val="00561E"/>
    <a:srgbClr val="800000"/>
    <a:srgbClr val="FE9600"/>
    <a:srgbClr val="C6FAD6"/>
    <a:srgbClr val="A8FABA"/>
    <a:srgbClr val="2BC560"/>
    <a:srgbClr val="075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4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FFED5-A6AE-4A27-AC43-516DEB2F6D9F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FBAF-3928-4F31-8E24-6B38903BB3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90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31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50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7" y="365125"/>
            <a:ext cx="2628216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97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56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96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7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7983" y="1825626"/>
            <a:ext cx="51802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0593" y="1825626"/>
            <a:ext cx="51802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59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66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3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28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07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569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42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569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12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173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2627" y="365125"/>
            <a:ext cx="2628216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7983" y="365125"/>
            <a:ext cx="7732286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60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88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48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6"/>
            <a:ext cx="51802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1825626"/>
            <a:ext cx="51802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5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64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26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5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97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3CC-B446-4A1F-810B-F91E127FE2B6}" type="datetimeFigureOut">
              <a:rPr lang="pt-BR" smtClean="0"/>
              <a:t>12/01/2026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1F6F-BFB6-402E-8F19-622EE71A9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96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6"/>
            <a:ext cx="10512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50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7982" y="1825626"/>
            <a:ext cx="10512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4BA3-A608-4EFB-AF33-44BA8301730C}" type="datetimeFigureOut">
              <a:rPr lang="pt-BR" smtClean="0"/>
              <a:pPr/>
              <a:t>12/01/2026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7550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0AD2-9983-4BAA-800D-5996EF6A50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31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B ITTS C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1172644" y="1849629"/>
            <a:ext cx="8630920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10000"/>
              </a:lnSpc>
              <a:spcBef>
                <a:spcPts val="100"/>
              </a:spcBef>
            </a:pPr>
            <a:r>
              <a:rPr sz="3200" b="1" cap="all" spc="-15" dirty="0">
                <a:solidFill>
                  <a:srgbClr val="FFFFFF"/>
                </a:solidFill>
                <a:latin typeface="Century Gothic"/>
                <a:cs typeface="Century Gothic"/>
              </a:rPr>
              <a:t>Segurança </a:t>
            </a:r>
            <a:r>
              <a:rPr sz="3200" b="1" cap="all" spc="-5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3200" b="1" cap="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cap="all" spc="-5" dirty="0">
                <a:solidFill>
                  <a:srgbClr val="FFFFFF"/>
                </a:solidFill>
                <a:latin typeface="Century Gothic"/>
                <a:cs typeface="Century Gothic"/>
              </a:rPr>
              <a:t>trânsito</a:t>
            </a:r>
            <a:endParaRPr sz="3200" b="1" cap="all" dirty="0">
              <a:latin typeface="Century Gothic"/>
              <a:cs typeface="Century Gothic"/>
            </a:endParaRPr>
          </a:p>
          <a:p>
            <a:pPr marL="12700" marR="5080">
              <a:lnSpc>
                <a:spcPct val="11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Público</a:t>
            </a:r>
            <a:r>
              <a:rPr lang="en-US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–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motoristas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de caminhão, ônibus 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vans  </a:t>
            </a:r>
            <a:br>
              <a:rPr lang="en-US" sz="2400" spc="-5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Abrangência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nacional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  <a:spcBef>
                <a:spcPts val="40"/>
              </a:spcBef>
            </a:pPr>
            <a:endParaRPr sz="2400" b="1" dirty="0">
              <a:latin typeface="Century Gothic"/>
              <a:cs typeface="Century Gothic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1030849" y="825344"/>
            <a:ext cx="2782824" cy="56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val 13"/>
          <p:cNvSpPr/>
          <p:nvPr/>
        </p:nvSpPr>
        <p:spPr>
          <a:xfrm>
            <a:off x="10732083" y="5505233"/>
            <a:ext cx="720280" cy="71260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5380" y="5439242"/>
            <a:ext cx="853686" cy="844587"/>
          </a:xfrm>
          <a:prstGeom prst="ellipse">
            <a:avLst/>
          </a:prstGeom>
          <a:noFill/>
          <a:ln w="76200" cmpd="sng"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37">
            <a:extLst>
              <a:ext uri="{FF2B5EF4-FFF2-40B4-BE49-F238E27FC236}">
                <a16:creationId xmlns:a16="http://schemas.microsoft.com/office/drawing/2014/main" id="{2B29CBD9-8EBB-47EA-8DD4-C5FEEAFF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889" r="37500" b="67953"/>
          <a:stretch/>
        </p:blipFill>
        <p:spPr>
          <a:xfrm>
            <a:off x="10810816" y="5684042"/>
            <a:ext cx="562814" cy="290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2779" y="5577212"/>
            <a:ext cx="338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C560"/>
                </a:solidFill>
              </a:rPr>
              <a:t>JULHO 2019 </a:t>
            </a:r>
          </a:p>
        </p:txBody>
      </p:sp>
    </p:spTree>
    <p:extLst>
      <p:ext uri="{BB962C8B-B14F-4D97-AF65-F5344CB8AC3E}">
        <p14:creationId xmlns:p14="http://schemas.microsoft.com/office/powerpoint/2010/main" val="24767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36043" y="1334142"/>
            <a:ext cx="10193328" cy="4826450"/>
            <a:chOff x="1293537" y="1334142"/>
            <a:chExt cx="9661029" cy="4826450"/>
          </a:xfrm>
        </p:grpSpPr>
        <p:sp>
          <p:nvSpPr>
            <p:cNvPr id="50" name="Rectangle 49"/>
            <p:cNvSpPr/>
            <p:nvPr/>
          </p:nvSpPr>
          <p:spPr>
            <a:xfrm>
              <a:off x="1293537" y="1334142"/>
              <a:ext cx="9661029" cy="1851869"/>
            </a:xfrm>
            <a:prstGeom prst="rect">
              <a:avLst/>
            </a:prstGeom>
            <a:solidFill>
              <a:srgbClr val="C6FAD6"/>
            </a:solidFill>
            <a:ln w="1270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93537" y="3174871"/>
              <a:ext cx="9661029" cy="2985721"/>
            </a:xfrm>
            <a:prstGeom prst="rect">
              <a:avLst/>
            </a:prstGeom>
            <a:solidFill>
              <a:schemeClr val="bg1"/>
            </a:solidFill>
            <a:ln w="1270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pt-BR" b="1" spc="-5" dirty="0">
                  <a:latin typeface="Trebuchet MS"/>
                  <a:cs typeface="Trebuchet MS"/>
                </a:rPr>
                <a:t>: </a:t>
              </a:r>
              <a:r>
                <a:rPr lang="pt-BR" spc="-10" dirty="0">
                  <a:latin typeface="Trebuchet MS"/>
                  <a:cs typeface="Trebuchet MS"/>
                </a:rPr>
                <a:t>(PARA </a:t>
              </a:r>
              <a:r>
                <a:rPr lang="pt-BR" spc="-5" dirty="0">
                  <a:latin typeface="Trebuchet MS"/>
                  <a:cs typeface="Trebuchet MS"/>
                </a:rPr>
                <a:t>TODOS) Independentemente de </a:t>
              </a:r>
              <a:r>
                <a:rPr lang="pt-BR" spc="-10" dirty="0">
                  <a:latin typeface="Trebuchet MS"/>
                  <a:cs typeface="Trebuchet MS"/>
                </a:rPr>
                <a:t>ter </a:t>
              </a:r>
              <a:r>
                <a:rPr lang="pt-BR" spc="-5" dirty="0">
                  <a:latin typeface="Trebuchet MS"/>
                  <a:cs typeface="Trebuchet MS"/>
                </a:rPr>
                <a:t>feito ou não o exame toxicológico, você aprova ou </a:t>
              </a:r>
              <a:r>
                <a:rPr lang="pt-BR" spc="-10" dirty="0">
                  <a:latin typeface="Trebuchet MS"/>
                  <a:cs typeface="Trebuchet MS"/>
                </a:rPr>
                <a:t>desaprova que ele  seja </a:t>
              </a:r>
              <a:r>
                <a:rPr lang="pt-BR" spc="-5" dirty="0">
                  <a:latin typeface="Trebuchet MS"/>
                  <a:cs typeface="Trebuchet MS"/>
                </a:rPr>
                <a:t>obrigatório </a:t>
              </a:r>
              <a:r>
                <a:rPr lang="pt-BR" spc="-10" dirty="0">
                  <a:latin typeface="Trebuchet MS"/>
                  <a:cs typeface="Trebuchet MS"/>
                </a:rPr>
                <a:t>para </a:t>
              </a:r>
              <a:r>
                <a:rPr lang="pt-BR" spc="-5" dirty="0">
                  <a:latin typeface="Trebuchet MS"/>
                  <a:cs typeface="Trebuchet MS"/>
                </a:rPr>
                <a:t>motoristas de ônibus, caminhões, vans e </a:t>
              </a:r>
              <a:r>
                <a:rPr lang="pt-BR" spc="-10" dirty="0">
                  <a:latin typeface="Trebuchet MS"/>
                  <a:cs typeface="Trebuchet MS"/>
                </a:rPr>
                <a:t>peruas?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34"/>
          <p:cNvSpPr txBox="1">
            <a:spLocks/>
          </p:cNvSpPr>
          <p:nvPr/>
        </p:nvSpPr>
        <p:spPr>
          <a:xfrm>
            <a:off x="1192008" y="1440354"/>
            <a:ext cx="9881400" cy="16587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1300" dirty="0" err="1">
                <a:latin typeface="Century Gothic"/>
                <a:cs typeface="Century Gothic"/>
              </a:rPr>
              <a:t>Obs</a:t>
            </a:r>
            <a:r>
              <a:rPr lang="pt-BR" sz="1300" dirty="0">
                <a:latin typeface="Century Gothic"/>
                <a:cs typeface="Century Gothic"/>
              </a:rPr>
              <a:t>: o </a:t>
            </a:r>
            <a:r>
              <a:rPr lang="pt-BR" sz="1300" spc="-5" dirty="0">
                <a:latin typeface="Century Gothic"/>
                <a:cs typeface="Century Gothic"/>
              </a:rPr>
              <a:t>gráfico abaixo </a:t>
            </a:r>
            <a:r>
              <a:rPr lang="pt-BR" sz="1300" dirty="0">
                <a:latin typeface="Century Gothic"/>
                <a:cs typeface="Century Gothic"/>
              </a:rPr>
              <a:t>é </a:t>
            </a:r>
            <a:r>
              <a:rPr lang="pt-BR" sz="1300" spc="-5" dirty="0">
                <a:latin typeface="Century Gothic"/>
                <a:cs typeface="Century Gothic"/>
              </a:rPr>
              <a:t>resultado </a:t>
            </a:r>
            <a:r>
              <a:rPr lang="pt-BR" sz="1300" dirty="0">
                <a:latin typeface="Century Gothic"/>
                <a:cs typeface="Century Gothic"/>
              </a:rPr>
              <a:t>da </a:t>
            </a:r>
            <a:r>
              <a:rPr lang="pt-BR" sz="1300" spc="-5" dirty="0">
                <a:latin typeface="Century Gothic"/>
                <a:cs typeface="Century Gothic"/>
              </a:rPr>
              <a:t>combinação entre quem aprovou </a:t>
            </a:r>
            <a:r>
              <a:rPr lang="pt-BR" sz="1300" dirty="0">
                <a:latin typeface="Century Gothic"/>
                <a:cs typeface="Century Gothic"/>
              </a:rPr>
              <a:t>o </a:t>
            </a:r>
            <a:r>
              <a:rPr lang="pt-BR" sz="1300" spc="-5" dirty="0">
                <a:latin typeface="Century Gothic"/>
                <a:cs typeface="Century Gothic"/>
              </a:rPr>
              <a:t>exame na pergunta Independentemente de ter feito </a:t>
            </a:r>
            <a:r>
              <a:rPr lang="pt-BR" sz="1300" dirty="0">
                <a:latin typeface="Century Gothic"/>
                <a:cs typeface="Century Gothic"/>
              </a:rPr>
              <a:t>ou </a:t>
            </a:r>
            <a:r>
              <a:rPr lang="pt-BR" sz="1300" spc="-5" dirty="0">
                <a:latin typeface="Century Gothic"/>
                <a:cs typeface="Century Gothic"/>
              </a:rPr>
              <a:t>não </a:t>
            </a:r>
            <a:r>
              <a:rPr lang="pt-BR" sz="1300" dirty="0">
                <a:latin typeface="Century Gothic"/>
                <a:cs typeface="Century Gothic"/>
              </a:rPr>
              <a:t>o </a:t>
            </a:r>
            <a:r>
              <a:rPr lang="pt-BR" sz="1300" spc="-5" dirty="0">
                <a:latin typeface="Century Gothic"/>
                <a:cs typeface="Century Gothic"/>
              </a:rPr>
              <a:t>exame toxicológico, você aprova </a:t>
            </a:r>
            <a:r>
              <a:rPr lang="pt-BR" sz="1300" dirty="0">
                <a:latin typeface="Century Gothic"/>
                <a:cs typeface="Century Gothic"/>
              </a:rPr>
              <a:t>ou </a:t>
            </a:r>
            <a:r>
              <a:rPr lang="pt-BR" sz="1300" spc="-5" dirty="0">
                <a:latin typeface="Century Gothic"/>
                <a:cs typeface="Century Gothic"/>
              </a:rPr>
              <a:t>desaprova </a:t>
            </a:r>
            <a:r>
              <a:rPr lang="pt-BR" sz="1300" dirty="0">
                <a:latin typeface="Century Gothic"/>
                <a:cs typeface="Century Gothic"/>
              </a:rPr>
              <a:t>que </a:t>
            </a:r>
            <a:r>
              <a:rPr lang="pt-BR" sz="1300" spc="-5" dirty="0">
                <a:latin typeface="Century Gothic"/>
                <a:cs typeface="Century Gothic"/>
              </a:rPr>
              <a:t>ele seja obrigatório para motoristas de ônibus, caminhões, vans </a:t>
            </a:r>
            <a:r>
              <a:rPr lang="pt-BR" sz="1300" dirty="0">
                <a:latin typeface="Century Gothic"/>
                <a:cs typeface="Century Gothic"/>
              </a:rPr>
              <a:t>e </a:t>
            </a:r>
            <a:r>
              <a:rPr lang="pt-BR" sz="1300" spc="-5" dirty="0">
                <a:latin typeface="Century Gothic"/>
                <a:cs typeface="Century Gothic"/>
              </a:rPr>
              <a:t>peruas? </a:t>
            </a:r>
            <a:r>
              <a:rPr lang="pt-BR" sz="1300" dirty="0">
                <a:latin typeface="Century Gothic"/>
                <a:cs typeface="Century Gothic"/>
              </a:rPr>
              <a:t>e </a:t>
            </a:r>
            <a:r>
              <a:rPr lang="pt-BR" sz="1300" spc="-5" dirty="0">
                <a:latin typeface="Century Gothic"/>
                <a:cs typeface="Century Gothic"/>
              </a:rPr>
              <a:t>quem desaprovou nesta mesma pergunta, mas depois, na pergunta </a:t>
            </a:r>
            <a:r>
              <a:rPr lang="pt-BR" sz="1300" dirty="0">
                <a:latin typeface="Century Gothic"/>
                <a:cs typeface="Century Gothic"/>
              </a:rPr>
              <a:t>No  </a:t>
            </a:r>
            <a:r>
              <a:rPr lang="pt-BR" sz="1300" spc="-5" dirty="0">
                <a:latin typeface="Century Gothic"/>
                <a:cs typeface="Century Gothic"/>
              </a:rPr>
              <a:t>Brasil, acontecem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1300" dirty="0">
                <a:latin typeface="Century Gothic"/>
                <a:cs typeface="Century Gothic"/>
              </a:rPr>
              <a:t>1 </a:t>
            </a:r>
            <a:r>
              <a:rPr lang="pt-BR" sz="1300" spc="-5" dirty="0">
                <a:latin typeface="Century Gothic"/>
                <a:cs typeface="Century Gothic"/>
              </a:rPr>
              <a:t>milhão de acidentes de trânsito </a:t>
            </a:r>
            <a:r>
              <a:rPr lang="pt-BR" sz="1300" dirty="0">
                <a:latin typeface="Century Gothic"/>
                <a:cs typeface="Century Gothic"/>
              </a:rPr>
              <a:t>por </a:t>
            </a:r>
            <a:r>
              <a:rPr lang="pt-BR" sz="1300" spc="-5" dirty="0">
                <a:latin typeface="Century Gothic"/>
                <a:cs typeface="Century Gothic"/>
              </a:rPr>
              <a:t>ano, </a:t>
            </a:r>
            <a:r>
              <a:rPr lang="pt-BR" sz="1300" dirty="0">
                <a:latin typeface="Century Gothic"/>
                <a:cs typeface="Century Gothic"/>
              </a:rPr>
              <a:t>com </a:t>
            </a:r>
            <a:r>
              <a:rPr lang="pt-BR" sz="1300" spc="-10" dirty="0">
                <a:latin typeface="Century Gothic"/>
                <a:cs typeface="Century Gothic"/>
              </a:rPr>
              <a:t>mais </a:t>
            </a:r>
            <a:r>
              <a:rPr lang="pt-BR" sz="1300" spc="-5" dirty="0">
                <a:latin typeface="Century Gothic"/>
                <a:cs typeface="Century Gothic"/>
              </a:rPr>
              <a:t>de </a:t>
            </a:r>
            <a:r>
              <a:rPr lang="pt-BR" sz="1300" dirty="0">
                <a:latin typeface="Century Gothic"/>
                <a:cs typeface="Century Gothic"/>
              </a:rPr>
              <a:t>40 </a:t>
            </a:r>
            <a:r>
              <a:rPr lang="pt-BR" sz="1300" spc="-5" dirty="0">
                <a:latin typeface="Century Gothic"/>
                <a:cs typeface="Century Gothic"/>
              </a:rPr>
              <a:t>mil mortes </a:t>
            </a:r>
            <a:r>
              <a:rPr lang="pt-BR" sz="1300" dirty="0">
                <a:latin typeface="Century Gothic"/>
                <a:cs typeface="Century Gothic"/>
              </a:rPr>
              <a:t>e 400 </a:t>
            </a:r>
            <a:r>
              <a:rPr lang="pt-BR" sz="1300" spc="-5" dirty="0">
                <a:latin typeface="Century Gothic"/>
                <a:cs typeface="Century Gothic"/>
              </a:rPr>
              <a:t>mil feridos. Ficou comprovado </a:t>
            </a:r>
            <a:r>
              <a:rPr lang="pt-BR" sz="1300" spc="10" dirty="0">
                <a:latin typeface="Century Gothic"/>
                <a:cs typeface="Century Gothic"/>
              </a:rPr>
              <a:t>que </a:t>
            </a:r>
            <a:r>
              <a:rPr lang="pt-BR" sz="1300" dirty="0">
                <a:latin typeface="Century Gothic"/>
                <a:cs typeface="Century Gothic"/>
              </a:rPr>
              <a:t>o </a:t>
            </a:r>
            <a:r>
              <a:rPr lang="pt-BR" sz="1300" spc="-5" dirty="0">
                <a:latin typeface="Century Gothic"/>
                <a:cs typeface="Century Gothic"/>
              </a:rPr>
              <a:t>exame toxicológico ajudou </a:t>
            </a:r>
            <a:r>
              <a:rPr lang="pt-BR" sz="1300" dirty="0">
                <a:latin typeface="Century Gothic"/>
                <a:cs typeface="Century Gothic"/>
              </a:rPr>
              <a:t>a  </a:t>
            </a:r>
            <a:r>
              <a:rPr lang="pt-BR" sz="1300" spc="-5" dirty="0">
                <a:latin typeface="Century Gothic"/>
                <a:cs typeface="Century Gothic"/>
              </a:rPr>
              <a:t>reduzir em </a:t>
            </a:r>
            <a:r>
              <a:rPr lang="pt-BR" sz="1300" dirty="0">
                <a:latin typeface="Century Gothic"/>
                <a:cs typeface="Century Gothic"/>
              </a:rPr>
              <a:t>34% os </a:t>
            </a:r>
            <a:r>
              <a:rPr lang="pt-BR" sz="1300" spc="-5" dirty="0">
                <a:latin typeface="Century Gothic"/>
                <a:cs typeface="Century Gothic"/>
              </a:rPr>
              <a:t>acidentes </a:t>
            </a:r>
            <a:r>
              <a:rPr lang="pt-BR" sz="1300" dirty="0">
                <a:latin typeface="Century Gothic"/>
                <a:cs typeface="Century Gothic"/>
              </a:rPr>
              <a:t>com </a:t>
            </a:r>
            <a:r>
              <a:rPr lang="pt-BR" sz="1300" spc="-5" dirty="0">
                <a:latin typeface="Century Gothic"/>
                <a:cs typeface="Century Gothic"/>
              </a:rPr>
              <a:t>caminhão </a:t>
            </a:r>
            <a:r>
              <a:rPr lang="pt-BR" sz="1300" dirty="0">
                <a:latin typeface="Century Gothic"/>
                <a:cs typeface="Century Gothic"/>
              </a:rPr>
              <a:t>e 45% os </a:t>
            </a:r>
            <a:r>
              <a:rPr lang="pt-BR" sz="1300" spc="-5" dirty="0">
                <a:latin typeface="Century Gothic"/>
                <a:cs typeface="Century Gothic"/>
              </a:rPr>
              <a:t>acidentes </a:t>
            </a:r>
            <a:r>
              <a:rPr lang="pt-BR" sz="1300" dirty="0">
                <a:latin typeface="Century Gothic"/>
                <a:cs typeface="Century Gothic"/>
              </a:rPr>
              <a:t>com </a:t>
            </a:r>
            <a:r>
              <a:rPr lang="pt-BR" sz="1300" spc="-5" dirty="0">
                <a:latin typeface="Century Gothic"/>
                <a:cs typeface="Century Gothic"/>
              </a:rPr>
              <a:t>ônibus.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Sabendo </a:t>
            </a:r>
            <a:r>
              <a:rPr lang="pt-BR" sz="13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dessas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estatísticas, você aprovaria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que o exame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fosse </a:t>
            </a:r>
            <a:r>
              <a:rPr lang="pt-BR" sz="13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exigido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para todos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os 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motoristas de ônibus, caminhões, vans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e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peruas,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13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sim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ou não?,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mudou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de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opinião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e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passou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a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aprovar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a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obrigatoriedade </a:t>
            </a:r>
            <a:r>
              <a:rPr lang="pt-BR" sz="1300" b="1" dirty="0">
                <a:solidFill>
                  <a:srgbClr val="000000"/>
                </a:solidFill>
                <a:latin typeface="Century Gothic"/>
                <a:cs typeface="Century Gothic"/>
              </a:rPr>
              <a:t>do </a:t>
            </a:r>
            <a:r>
              <a:rPr lang="pt-BR" sz="13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exame.</a:t>
            </a:r>
            <a:endParaRPr lang="pt-BR" sz="13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3763" y="1334143"/>
            <a:ext cx="10271310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45061" y="6280651"/>
            <a:ext cx="377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(resultado consolidado, na amostra total)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1001"/>
            <a:ext cx="12188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Aprovação antes e após o estímulo da redução de acidentes</a:t>
            </a:r>
            <a:b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após a obrigatoriedade do exame toxicológico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503324" y="5626862"/>
            <a:ext cx="5726698" cy="849496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09160" y="5769139"/>
            <a:ext cx="5249926" cy="228909"/>
            <a:chOff x="1152144" y="1235201"/>
            <a:chExt cx="5249926" cy="228909"/>
          </a:xfrm>
        </p:grpSpPr>
        <p:sp>
          <p:nvSpPr>
            <p:cNvPr id="104" name="object 30"/>
            <p:cNvSpPr/>
            <p:nvPr/>
          </p:nvSpPr>
          <p:spPr>
            <a:xfrm>
              <a:off x="1152144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1"/>
            <p:cNvSpPr txBox="1"/>
            <p:nvPr/>
          </p:nvSpPr>
          <p:spPr>
            <a:xfrm>
              <a:off x="1274825" y="1235201"/>
              <a:ext cx="57531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cs typeface="Trebuchet MS"/>
                </a:rPr>
                <a:t>Ap</a:t>
              </a:r>
              <a:r>
                <a:rPr sz="1400" spc="-10" dirty="0">
                  <a:cs typeface="Trebuchet MS"/>
                </a:rPr>
                <a:t>r</a:t>
              </a:r>
              <a:r>
                <a:rPr sz="1400" dirty="0">
                  <a:cs typeface="Trebuchet MS"/>
                </a:rPr>
                <a:t>ova</a:t>
              </a:r>
            </a:p>
          </p:txBody>
        </p:sp>
        <p:sp>
          <p:nvSpPr>
            <p:cNvPr id="106" name="object 32"/>
            <p:cNvSpPr/>
            <p:nvPr/>
          </p:nvSpPr>
          <p:spPr>
            <a:xfrm>
              <a:off x="2087498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3"/>
            <p:cNvSpPr txBox="1"/>
            <p:nvPr/>
          </p:nvSpPr>
          <p:spPr>
            <a:xfrm>
              <a:off x="2209800" y="1235201"/>
              <a:ext cx="222948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cs typeface="Trebuchet MS"/>
                </a:rPr>
                <a:t>Nem aprova nem</a:t>
              </a:r>
              <a:r>
                <a:rPr sz="1400" spc="-4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desaprova</a:t>
              </a:r>
              <a:endParaRPr sz="1400" dirty="0">
                <a:cs typeface="Trebuchet MS"/>
              </a:endParaRPr>
            </a:p>
          </p:txBody>
        </p:sp>
        <p:sp>
          <p:nvSpPr>
            <p:cNvPr id="108" name="object 34"/>
            <p:cNvSpPr/>
            <p:nvPr/>
          </p:nvSpPr>
          <p:spPr>
            <a:xfrm>
              <a:off x="4525011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35"/>
            <p:cNvSpPr txBox="1"/>
            <p:nvPr/>
          </p:nvSpPr>
          <p:spPr>
            <a:xfrm>
              <a:off x="4648200" y="1235201"/>
              <a:ext cx="84201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cs typeface="Trebuchet MS"/>
                </a:rPr>
                <a:t>Desaprova</a:t>
              </a:r>
              <a:endParaRPr sz="1400">
                <a:cs typeface="Trebuchet MS"/>
              </a:endParaRPr>
            </a:p>
          </p:txBody>
        </p:sp>
        <p:sp>
          <p:nvSpPr>
            <p:cNvPr id="110" name="object 36"/>
            <p:cNvSpPr/>
            <p:nvPr/>
          </p:nvSpPr>
          <p:spPr>
            <a:xfrm>
              <a:off x="5744717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4" y="92963"/>
                  </a:lnTo>
                  <a:lnTo>
                    <a:pt x="92964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37"/>
            <p:cNvSpPr txBox="1"/>
            <p:nvPr/>
          </p:nvSpPr>
          <p:spPr>
            <a:xfrm>
              <a:off x="5867400" y="1235201"/>
              <a:ext cx="53467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N</a:t>
              </a:r>
              <a:r>
                <a:rPr sz="1400" spc="5" dirty="0">
                  <a:cs typeface="Trebuchet MS"/>
                </a:rPr>
                <a:t>S</a:t>
              </a:r>
              <a:r>
                <a:rPr sz="1400" spc="-5" dirty="0">
                  <a:cs typeface="Trebuchet MS"/>
                </a:rPr>
                <a:t>/</a:t>
              </a:r>
              <a:r>
                <a:rPr sz="1400" spc="-15" dirty="0">
                  <a:cs typeface="Trebuchet MS"/>
                </a:rPr>
                <a:t>N</a:t>
              </a:r>
              <a:r>
                <a:rPr sz="1400" dirty="0">
                  <a:cs typeface="Trebuchet MS"/>
                </a:rPr>
                <a:t>R</a:t>
              </a:r>
              <a:endParaRPr sz="1400">
                <a:cs typeface="Trebuchet MS"/>
              </a:endParaRPr>
            </a:p>
          </p:txBody>
        </p:sp>
      </p:grpSp>
      <p:sp>
        <p:nvSpPr>
          <p:cNvPr id="46" name="object 4"/>
          <p:cNvSpPr/>
          <p:nvPr/>
        </p:nvSpPr>
        <p:spPr>
          <a:xfrm>
            <a:off x="2030100" y="3755015"/>
            <a:ext cx="7002780" cy="798830"/>
          </a:xfrm>
          <a:custGeom>
            <a:avLst/>
            <a:gdLst/>
            <a:ahLst/>
            <a:cxnLst/>
            <a:rect l="l" t="t" r="r" b="b"/>
            <a:pathLst>
              <a:path w="7002780" h="798829">
                <a:moveTo>
                  <a:pt x="0" y="798576"/>
                </a:moveTo>
                <a:lnTo>
                  <a:pt x="7002780" y="798576"/>
                </a:lnTo>
                <a:lnTo>
                  <a:pt x="7002780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"/>
          <p:cNvSpPr/>
          <p:nvPr/>
        </p:nvSpPr>
        <p:spPr>
          <a:xfrm>
            <a:off x="9032880" y="3755015"/>
            <a:ext cx="100965" cy="798830"/>
          </a:xfrm>
          <a:custGeom>
            <a:avLst/>
            <a:gdLst/>
            <a:ahLst/>
            <a:cxnLst/>
            <a:rect l="l" t="t" r="r" b="b"/>
            <a:pathLst>
              <a:path w="100965" h="798829">
                <a:moveTo>
                  <a:pt x="0" y="798576"/>
                </a:moveTo>
                <a:lnTo>
                  <a:pt x="100583" y="798576"/>
                </a:lnTo>
                <a:lnTo>
                  <a:pt x="100583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/>
          <p:cNvSpPr/>
          <p:nvPr/>
        </p:nvSpPr>
        <p:spPr>
          <a:xfrm>
            <a:off x="9133463" y="3755015"/>
            <a:ext cx="437515" cy="798830"/>
          </a:xfrm>
          <a:custGeom>
            <a:avLst/>
            <a:gdLst/>
            <a:ahLst/>
            <a:cxnLst/>
            <a:rect l="l" t="t" r="r" b="b"/>
            <a:pathLst>
              <a:path w="437515" h="798829">
                <a:moveTo>
                  <a:pt x="0" y="798576"/>
                </a:moveTo>
                <a:lnTo>
                  <a:pt x="437387" y="798576"/>
                </a:lnTo>
                <a:lnTo>
                  <a:pt x="437387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/>
          <p:cNvSpPr/>
          <p:nvPr/>
        </p:nvSpPr>
        <p:spPr>
          <a:xfrm>
            <a:off x="9570851" y="3755015"/>
            <a:ext cx="265430" cy="798830"/>
          </a:xfrm>
          <a:custGeom>
            <a:avLst/>
            <a:gdLst/>
            <a:ahLst/>
            <a:cxnLst/>
            <a:rect l="l" t="t" r="r" b="b"/>
            <a:pathLst>
              <a:path w="265429" h="798829">
                <a:moveTo>
                  <a:pt x="0" y="798576"/>
                </a:moveTo>
                <a:lnTo>
                  <a:pt x="265175" y="798576"/>
                </a:lnTo>
                <a:lnTo>
                  <a:pt x="265175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/>
          <p:cNvSpPr/>
          <p:nvPr/>
        </p:nvSpPr>
        <p:spPr>
          <a:xfrm>
            <a:off x="2030100" y="4873632"/>
            <a:ext cx="7806055" cy="0"/>
          </a:xfrm>
          <a:custGeom>
            <a:avLst/>
            <a:gdLst/>
            <a:ahLst/>
            <a:cxnLst/>
            <a:rect l="l" t="t" r="r" b="b"/>
            <a:pathLst>
              <a:path w="7806055">
                <a:moveTo>
                  <a:pt x="0" y="0"/>
                </a:moveTo>
                <a:lnTo>
                  <a:pt x="78059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9"/>
          <p:cNvSpPr/>
          <p:nvPr/>
        </p:nvSpPr>
        <p:spPr>
          <a:xfrm>
            <a:off x="2030100" y="4873632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0"/>
          <p:cNvSpPr/>
          <p:nvPr/>
        </p:nvSpPr>
        <p:spPr>
          <a:xfrm>
            <a:off x="3590676" y="4873632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1"/>
          <p:cNvSpPr/>
          <p:nvPr/>
        </p:nvSpPr>
        <p:spPr>
          <a:xfrm>
            <a:off x="5152775" y="4873632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2"/>
          <p:cNvSpPr/>
          <p:nvPr/>
        </p:nvSpPr>
        <p:spPr>
          <a:xfrm>
            <a:off x="6713351" y="4873632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3"/>
          <p:cNvSpPr/>
          <p:nvPr/>
        </p:nvSpPr>
        <p:spPr>
          <a:xfrm>
            <a:off x="8275451" y="4873632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4"/>
          <p:cNvSpPr/>
          <p:nvPr/>
        </p:nvSpPr>
        <p:spPr>
          <a:xfrm>
            <a:off x="9836028" y="4873632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48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5"/>
          <p:cNvSpPr/>
          <p:nvPr/>
        </p:nvSpPr>
        <p:spPr>
          <a:xfrm>
            <a:off x="2030100" y="3434976"/>
            <a:ext cx="0" cy="1438910"/>
          </a:xfrm>
          <a:custGeom>
            <a:avLst/>
            <a:gdLst/>
            <a:ahLst/>
            <a:cxnLst/>
            <a:rect l="l" t="t" r="r" b="b"/>
            <a:pathLst>
              <a:path h="1438910">
                <a:moveTo>
                  <a:pt x="0" y="1438655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6"/>
          <p:cNvSpPr/>
          <p:nvPr/>
        </p:nvSpPr>
        <p:spPr>
          <a:xfrm>
            <a:off x="1973711" y="487363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7"/>
          <p:cNvSpPr/>
          <p:nvPr/>
        </p:nvSpPr>
        <p:spPr>
          <a:xfrm>
            <a:off x="1973711" y="343497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6"/>
          <p:cNvSpPr txBox="1"/>
          <p:nvPr/>
        </p:nvSpPr>
        <p:spPr>
          <a:xfrm>
            <a:off x="1917120" y="4962151"/>
            <a:ext cx="2254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0%</a:t>
            </a:r>
            <a:endParaRPr sz="1400">
              <a:cs typeface="Trebuchet MS"/>
            </a:endParaRPr>
          </a:p>
        </p:txBody>
      </p:sp>
      <p:sp>
        <p:nvSpPr>
          <p:cNvPr id="85" name="object 27"/>
          <p:cNvSpPr txBox="1"/>
          <p:nvPr/>
        </p:nvSpPr>
        <p:spPr>
          <a:xfrm>
            <a:off x="3431926" y="4962151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20%</a:t>
            </a:r>
            <a:endParaRPr sz="1400">
              <a:cs typeface="Trebuchet MS"/>
            </a:endParaRPr>
          </a:p>
        </p:txBody>
      </p:sp>
      <p:sp>
        <p:nvSpPr>
          <p:cNvPr id="89" name="object 28"/>
          <p:cNvSpPr txBox="1"/>
          <p:nvPr/>
        </p:nvSpPr>
        <p:spPr>
          <a:xfrm>
            <a:off x="4993772" y="4962151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40%</a:t>
            </a:r>
            <a:endParaRPr sz="1400">
              <a:cs typeface="Trebuchet MS"/>
            </a:endParaRPr>
          </a:p>
        </p:txBody>
      </p:sp>
      <p:sp>
        <p:nvSpPr>
          <p:cNvPr id="90" name="object 29"/>
          <p:cNvSpPr txBox="1"/>
          <p:nvPr/>
        </p:nvSpPr>
        <p:spPr>
          <a:xfrm>
            <a:off x="6555237" y="4962151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60%</a:t>
            </a:r>
            <a:endParaRPr sz="1400">
              <a:cs typeface="Trebuchet MS"/>
            </a:endParaRPr>
          </a:p>
        </p:txBody>
      </p:sp>
      <p:sp>
        <p:nvSpPr>
          <p:cNvPr id="91" name="object 30"/>
          <p:cNvSpPr txBox="1"/>
          <p:nvPr/>
        </p:nvSpPr>
        <p:spPr>
          <a:xfrm>
            <a:off x="8116701" y="4962151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80%</a:t>
            </a:r>
            <a:endParaRPr sz="1400">
              <a:cs typeface="Trebuchet MS"/>
            </a:endParaRPr>
          </a:p>
        </p:txBody>
      </p:sp>
      <p:sp>
        <p:nvSpPr>
          <p:cNvPr id="92" name="object 31"/>
          <p:cNvSpPr txBox="1"/>
          <p:nvPr/>
        </p:nvSpPr>
        <p:spPr>
          <a:xfrm>
            <a:off x="9631938" y="4962151"/>
            <a:ext cx="412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1</a:t>
            </a:r>
            <a:r>
              <a:rPr sz="1400" spc="-10" dirty="0">
                <a:cs typeface="Trebuchet MS"/>
              </a:rPr>
              <a:t>0</a:t>
            </a:r>
            <a:r>
              <a:rPr sz="1400" spc="5" dirty="0">
                <a:cs typeface="Trebuchet MS"/>
              </a:rPr>
              <a:t>0</a:t>
            </a:r>
            <a:r>
              <a:rPr sz="1400" dirty="0">
                <a:cs typeface="Trebuchet MS"/>
              </a:rPr>
              <a:t>%</a:t>
            </a:r>
            <a:endParaRPr sz="1400">
              <a:cs typeface="Trebuchet MS"/>
            </a:endParaRPr>
          </a:p>
        </p:txBody>
      </p:sp>
      <p:sp>
        <p:nvSpPr>
          <p:cNvPr id="93" name="object 23"/>
          <p:cNvSpPr txBox="1"/>
          <p:nvPr/>
        </p:nvSpPr>
        <p:spPr>
          <a:xfrm>
            <a:off x="2127786" y="3928906"/>
            <a:ext cx="14370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89,7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94" name="object 23"/>
          <p:cNvSpPr txBox="1"/>
          <p:nvPr/>
        </p:nvSpPr>
        <p:spPr>
          <a:xfrm>
            <a:off x="8329341" y="3928906"/>
            <a:ext cx="7276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E96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1,3</a:t>
            </a:r>
            <a:r>
              <a:rPr sz="1400" b="1" dirty="0">
                <a:solidFill>
                  <a:srgbClr val="FE9600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95" name="object 23"/>
          <p:cNvSpPr txBox="1"/>
          <p:nvPr/>
        </p:nvSpPr>
        <p:spPr>
          <a:xfrm>
            <a:off x="9086872" y="3928906"/>
            <a:ext cx="14370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5,6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96" name="object 23"/>
          <p:cNvSpPr txBox="1"/>
          <p:nvPr/>
        </p:nvSpPr>
        <p:spPr>
          <a:xfrm>
            <a:off x="9911254" y="3928906"/>
            <a:ext cx="93934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3,4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807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B ITTS C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732083" y="5505233"/>
            <a:ext cx="720280" cy="71260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5380" y="5439242"/>
            <a:ext cx="853686" cy="844587"/>
          </a:xfrm>
          <a:prstGeom prst="ellipse">
            <a:avLst/>
          </a:prstGeom>
          <a:noFill/>
          <a:ln w="76200" cmpd="sng"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37">
            <a:extLst>
              <a:ext uri="{FF2B5EF4-FFF2-40B4-BE49-F238E27FC236}">
                <a16:creationId xmlns:a16="http://schemas.microsoft.com/office/drawing/2014/main" id="{2B29CBD9-8EBB-47EA-8DD4-C5FEEAFF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889" r="37500" b="67953"/>
          <a:stretch/>
        </p:blipFill>
        <p:spPr>
          <a:xfrm>
            <a:off x="10810816" y="5684042"/>
            <a:ext cx="562814" cy="290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33650" y="5720394"/>
            <a:ext cx="672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APOIO</a:t>
            </a:r>
          </a:p>
        </p:txBody>
      </p:sp>
      <p:sp>
        <p:nvSpPr>
          <p:cNvPr id="10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0476" y="1847026"/>
            <a:ext cx="60928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b="1" cap="all" spc="-15" dirty="0">
                <a:solidFill>
                  <a:srgbClr val="FFFFFF"/>
                </a:solidFill>
                <a:latin typeface="Century Gothic"/>
                <a:cs typeface="Century Gothic"/>
              </a:rPr>
              <a:t>Exame toxicológico</a:t>
            </a:r>
          </a:p>
          <a:p>
            <a:pPr marL="12700">
              <a:lnSpc>
                <a:spcPct val="100000"/>
              </a:lnSpc>
            </a:pPr>
            <a:r>
              <a:rPr lang="pt-BR" sz="2800" b="1" cap="all" spc="-15" dirty="0">
                <a:solidFill>
                  <a:srgbClr val="FFFFFF"/>
                </a:solidFill>
                <a:latin typeface="Century Gothic"/>
                <a:cs typeface="Century Gothic"/>
              </a:rPr>
              <a:t>para todos os motoristas</a:t>
            </a:r>
            <a:endParaRPr lang="en-US" sz="2800" b="1" cap="all" spc="-15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79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3"/>
            <a:ext cx="9661029" cy="1306014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6822" y="2573317"/>
            <a:ext cx="9661029" cy="358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510595"/>
            <a:ext cx="9472152" cy="21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cap="all" spc="-10" dirty="0">
                <a:solidFill>
                  <a:srgbClr val="003825"/>
                </a:solidFill>
                <a:latin typeface="Century Gothic"/>
                <a:cs typeface="Century Gothic"/>
              </a:rPr>
              <a:t>para todos 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– estimulada e única)</a:t>
            </a:r>
            <a:endParaRPr lang="en-US" sz="1400" spc="-5" dirty="0">
              <a:solidFill>
                <a:srgbClr val="003825"/>
              </a:solidFill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51001"/>
            <a:ext cx="121888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Aprovação do exame toxicológico para os motoristas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26916" y="5626862"/>
            <a:ext cx="3052988" cy="849496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481129" y="5767381"/>
            <a:ext cx="2154174" cy="228909"/>
            <a:chOff x="2237232" y="1418970"/>
            <a:chExt cx="2154174" cy="228909"/>
          </a:xfrm>
        </p:grpSpPr>
        <p:sp>
          <p:nvSpPr>
            <p:cNvPr id="90" name="object 25"/>
            <p:cNvSpPr/>
            <p:nvPr/>
          </p:nvSpPr>
          <p:spPr>
            <a:xfrm>
              <a:off x="223723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1" name="object 26"/>
            <p:cNvSpPr txBox="1"/>
            <p:nvPr/>
          </p:nvSpPr>
          <p:spPr>
            <a:xfrm>
              <a:off x="2360167" y="1418970"/>
              <a:ext cx="30924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Calibri"/>
                  <a:cs typeface="Calibri"/>
                </a:rPr>
                <a:t>Sim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92" name="object 27"/>
            <p:cNvSpPr/>
            <p:nvPr/>
          </p:nvSpPr>
          <p:spPr>
            <a:xfrm>
              <a:off x="300215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3" name="object 28"/>
            <p:cNvSpPr txBox="1"/>
            <p:nvPr/>
          </p:nvSpPr>
          <p:spPr>
            <a:xfrm>
              <a:off x="3124200" y="1418970"/>
              <a:ext cx="32829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latin typeface="Calibri"/>
                  <a:cs typeface="Calibri"/>
                </a:rPr>
                <a:t>N</a:t>
              </a:r>
              <a:r>
                <a:rPr sz="1400" spc="5" dirty="0">
                  <a:latin typeface="Calibri"/>
                  <a:cs typeface="Calibri"/>
                </a:rPr>
                <a:t>ã</a:t>
              </a:r>
              <a:r>
                <a:rPr sz="1400" dirty="0">
                  <a:latin typeface="Calibri"/>
                  <a:cs typeface="Calibri"/>
                </a:rPr>
                <a:t>o</a:t>
              </a:r>
              <a:endParaRPr sz="1400">
                <a:latin typeface="Calibri"/>
                <a:cs typeface="Calibri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733800" y="1418970"/>
              <a:ext cx="657606" cy="228909"/>
              <a:chOff x="6182867" y="1418970"/>
              <a:chExt cx="657606" cy="228909"/>
            </a:xfrm>
          </p:grpSpPr>
          <p:sp>
            <p:nvSpPr>
              <p:cNvPr id="95" name="object 29"/>
              <p:cNvSpPr/>
              <p:nvPr/>
            </p:nvSpPr>
            <p:spPr>
              <a:xfrm>
                <a:off x="6182867" y="1505711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/>
                  <a:cs typeface="Calibri"/>
                </a:endParaRPr>
              </a:p>
            </p:txBody>
          </p:sp>
          <p:sp>
            <p:nvSpPr>
              <p:cNvPr id="96" name="object 30"/>
              <p:cNvSpPr txBox="1"/>
              <p:nvPr/>
            </p:nvSpPr>
            <p:spPr>
              <a:xfrm>
                <a:off x="6305803" y="1418970"/>
                <a:ext cx="53467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latin typeface="Calibri"/>
                    <a:cs typeface="Calibri"/>
                  </a:rPr>
                  <a:t>N</a:t>
                </a:r>
                <a:r>
                  <a:rPr sz="1400" spc="5" dirty="0">
                    <a:latin typeface="Calibri"/>
                    <a:cs typeface="Calibri"/>
                  </a:rPr>
                  <a:t>S</a:t>
                </a:r>
                <a:r>
                  <a:rPr sz="1400" spc="-5" dirty="0">
                    <a:latin typeface="Calibri"/>
                    <a:cs typeface="Calibri"/>
                  </a:rPr>
                  <a:t>/</a:t>
                </a:r>
                <a:r>
                  <a:rPr sz="1400" spc="-15" dirty="0">
                    <a:latin typeface="Calibri"/>
                    <a:cs typeface="Calibri"/>
                  </a:rPr>
                  <a:t>N</a:t>
                </a:r>
                <a:r>
                  <a:rPr sz="1400" dirty="0">
                    <a:latin typeface="Calibri"/>
                    <a:cs typeface="Calibri"/>
                  </a:rPr>
                  <a:t>R</a:t>
                </a:r>
              </a:p>
            </p:txBody>
          </p:sp>
        </p:grpSp>
      </p:grpSp>
      <p:sp>
        <p:nvSpPr>
          <p:cNvPr id="44" name="object 34"/>
          <p:cNvSpPr txBox="1">
            <a:spLocks/>
          </p:cNvSpPr>
          <p:nvPr/>
        </p:nvSpPr>
        <p:spPr>
          <a:xfrm>
            <a:off x="1260184" y="1874654"/>
            <a:ext cx="9472152" cy="49693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spc="-5" dirty="0">
                <a:latin typeface="Century Gothic"/>
                <a:cs typeface="Century Gothic"/>
              </a:rPr>
              <a:t>E você aprovaria que o exame fosse exigido para todos os motoristas, </a:t>
            </a:r>
          </a:p>
          <a:p>
            <a:pPr algn="ctr"/>
            <a:r>
              <a:rPr lang="pt-BR" sz="1600" b="1" spc="-5" dirty="0">
                <a:latin typeface="Century Gothic"/>
                <a:cs typeface="Century Gothic"/>
              </a:rPr>
              <a:t>inclusive de automóveis e motocicletas, sim ou não? </a:t>
            </a:r>
            <a:endParaRPr lang="en-US" sz="1600" b="1" spc="-5" dirty="0">
              <a:latin typeface="Century Gothic"/>
              <a:cs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49469" y="6280651"/>
            <a:ext cx="17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976405" y="3212174"/>
            <a:ext cx="7657541" cy="1818815"/>
            <a:chOff x="862380" y="2142744"/>
            <a:chExt cx="7657541" cy="1818815"/>
          </a:xfrm>
        </p:grpSpPr>
        <p:sp>
          <p:nvSpPr>
            <p:cNvPr id="54" name="object 2"/>
            <p:cNvSpPr/>
            <p:nvPr/>
          </p:nvSpPr>
          <p:spPr>
            <a:xfrm>
              <a:off x="975360" y="2476500"/>
              <a:ext cx="6405880" cy="833755"/>
            </a:xfrm>
            <a:custGeom>
              <a:avLst/>
              <a:gdLst/>
              <a:ahLst/>
              <a:cxnLst/>
              <a:rect l="l" t="t" r="r" b="b"/>
              <a:pathLst>
                <a:path w="6405880" h="833754">
                  <a:moveTo>
                    <a:pt x="0" y="833627"/>
                  </a:moveTo>
                  <a:lnTo>
                    <a:pt x="6405371" y="833627"/>
                  </a:lnTo>
                  <a:lnTo>
                    <a:pt x="6405371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"/>
            <p:cNvSpPr/>
            <p:nvPr/>
          </p:nvSpPr>
          <p:spPr>
            <a:xfrm>
              <a:off x="7380731" y="2476500"/>
              <a:ext cx="894715" cy="833755"/>
            </a:xfrm>
            <a:custGeom>
              <a:avLst/>
              <a:gdLst/>
              <a:ahLst/>
              <a:cxnLst/>
              <a:rect l="l" t="t" r="r" b="b"/>
              <a:pathLst>
                <a:path w="894715" h="833754">
                  <a:moveTo>
                    <a:pt x="0" y="833627"/>
                  </a:moveTo>
                  <a:lnTo>
                    <a:pt x="894587" y="833627"/>
                  </a:lnTo>
                  <a:lnTo>
                    <a:pt x="894587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8293607" y="2476500"/>
              <a:ext cx="0" cy="833755"/>
            </a:xfrm>
            <a:custGeom>
              <a:avLst/>
              <a:gdLst/>
              <a:ahLst/>
              <a:cxnLst/>
              <a:rect l="l" t="t" r="r" b="b"/>
              <a:pathLst>
                <a:path h="833754">
                  <a:moveTo>
                    <a:pt x="0" y="0"/>
                  </a:moveTo>
                  <a:lnTo>
                    <a:pt x="0" y="833627"/>
                  </a:lnTo>
                </a:path>
              </a:pathLst>
            </a:custGeom>
            <a:ln w="36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975360" y="3643884"/>
              <a:ext cx="7336790" cy="0"/>
            </a:xfrm>
            <a:custGeom>
              <a:avLst/>
              <a:gdLst/>
              <a:ahLst/>
              <a:cxnLst/>
              <a:rect l="l" t="t" r="r" b="b"/>
              <a:pathLst>
                <a:path w="7336790">
                  <a:moveTo>
                    <a:pt x="0" y="0"/>
                  </a:moveTo>
                  <a:lnTo>
                    <a:pt x="733653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975360" y="364388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2442972" y="364388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3909059" y="364388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376671" y="364388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6844283" y="364388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"/>
            <p:cNvSpPr/>
            <p:nvPr/>
          </p:nvSpPr>
          <p:spPr>
            <a:xfrm>
              <a:off x="8311895" y="364388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2"/>
            <p:cNvSpPr/>
            <p:nvPr/>
          </p:nvSpPr>
          <p:spPr>
            <a:xfrm>
              <a:off x="975360" y="2142744"/>
              <a:ext cx="0" cy="1501140"/>
            </a:xfrm>
            <a:custGeom>
              <a:avLst/>
              <a:gdLst/>
              <a:ahLst/>
              <a:cxnLst/>
              <a:rect l="l" t="t" r="r" b="b"/>
              <a:pathLst>
                <a:path h="1501139">
                  <a:moveTo>
                    <a:pt x="0" y="1501139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3"/>
            <p:cNvSpPr/>
            <p:nvPr/>
          </p:nvSpPr>
          <p:spPr>
            <a:xfrm>
              <a:off x="918972" y="3643884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4"/>
            <p:cNvSpPr/>
            <p:nvPr/>
          </p:nvSpPr>
          <p:spPr>
            <a:xfrm>
              <a:off x="918972" y="2142744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0"/>
            <p:cNvSpPr txBox="1"/>
            <p:nvPr/>
          </p:nvSpPr>
          <p:spPr>
            <a:xfrm>
              <a:off x="862380" y="3733291"/>
              <a:ext cx="22542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0%</a:t>
              </a:r>
              <a:endParaRPr sz="1400">
                <a:cs typeface="Trebuchet MS"/>
              </a:endParaRPr>
            </a:p>
          </p:txBody>
        </p:sp>
        <p:sp>
          <p:nvSpPr>
            <p:cNvPr id="86" name="object 21"/>
            <p:cNvSpPr txBox="1"/>
            <p:nvPr/>
          </p:nvSpPr>
          <p:spPr>
            <a:xfrm>
              <a:off x="2283332" y="3733291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20%</a:t>
              </a:r>
              <a:endParaRPr sz="1400">
                <a:cs typeface="Trebuchet MS"/>
              </a:endParaRPr>
            </a:p>
          </p:txBody>
        </p:sp>
        <p:sp>
          <p:nvSpPr>
            <p:cNvPr id="87" name="object 22"/>
            <p:cNvSpPr txBox="1"/>
            <p:nvPr/>
          </p:nvSpPr>
          <p:spPr>
            <a:xfrm>
              <a:off x="3750945" y="3733291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40%</a:t>
              </a:r>
              <a:endParaRPr sz="1400">
                <a:cs typeface="Trebuchet MS"/>
              </a:endParaRPr>
            </a:p>
          </p:txBody>
        </p:sp>
        <p:sp>
          <p:nvSpPr>
            <p:cNvPr id="88" name="object 23"/>
            <p:cNvSpPr txBox="1"/>
            <p:nvPr/>
          </p:nvSpPr>
          <p:spPr>
            <a:xfrm>
              <a:off x="5218557" y="3733291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60%</a:t>
              </a:r>
              <a:endParaRPr sz="1400">
                <a:cs typeface="Trebuchet MS"/>
              </a:endParaRPr>
            </a:p>
          </p:txBody>
        </p:sp>
        <p:sp>
          <p:nvSpPr>
            <p:cNvPr id="97" name="object 24"/>
            <p:cNvSpPr txBox="1"/>
            <p:nvPr/>
          </p:nvSpPr>
          <p:spPr>
            <a:xfrm>
              <a:off x="6686168" y="3733291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80%</a:t>
              </a:r>
              <a:endParaRPr sz="1400">
                <a:cs typeface="Trebuchet MS"/>
              </a:endParaRPr>
            </a:p>
          </p:txBody>
        </p:sp>
        <p:sp>
          <p:nvSpPr>
            <p:cNvPr id="98" name="object 25"/>
            <p:cNvSpPr txBox="1"/>
            <p:nvPr/>
          </p:nvSpPr>
          <p:spPr>
            <a:xfrm>
              <a:off x="8107171" y="3733291"/>
              <a:ext cx="41275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1</a:t>
              </a:r>
              <a:r>
                <a:rPr sz="1400" spc="-10" dirty="0">
                  <a:cs typeface="Trebuchet MS"/>
                </a:rPr>
                <a:t>0</a:t>
              </a:r>
              <a:r>
                <a:rPr sz="1400" spc="5" dirty="0">
                  <a:cs typeface="Trebuchet MS"/>
                </a:rPr>
                <a:t>0</a:t>
              </a:r>
              <a:r>
                <a:rPr sz="1400" dirty="0">
                  <a:cs typeface="Trebuchet MS"/>
                </a:rPr>
                <a:t>%</a:t>
              </a:r>
              <a:endParaRPr sz="1400">
                <a:cs typeface="Trebuchet MS"/>
              </a:endParaRPr>
            </a:p>
          </p:txBody>
        </p:sp>
      </p:grpSp>
      <p:sp>
        <p:nvSpPr>
          <p:cNvPr id="131" name="object 23"/>
          <p:cNvSpPr txBox="1"/>
          <p:nvPr/>
        </p:nvSpPr>
        <p:spPr>
          <a:xfrm>
            <a:off x="2261470" y="3761808"/>
            <a:ext cx="14370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87,3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07" name="object 23"/>
          <p:cNvSpPr txBox="1"/>
          <p:nvPr/>
        </p:nvSpPr>
        <p:spPr>
          <a:xfrm>
            <a:off x="8574425" y="3761808"/>
            <a:ext cx="8168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12,2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08" name="object 23"/>
          <p:cNvSpPr txBox="1"/>
          <p:nvPr/>
        </p:nvSpPr>
        <p:spPr>
          <a:xfrm>
            <a:off x="9480351" y="3761808"/>
            <a:ext cx="12998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7F7F7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0,5</a:t>
            </a:r>
            <a:r>
              <a:rPr sz="1400" b="1" dirty="0">
                <a:solidFill>
                  <a:srgbClr val="7F7F7F"/>
                </a:solidFill>
                <a:latin typeface="Trebuchet MS"/>
                <a:cs typeface="Trebuchet M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7687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B ITTS C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732083" y="5505233"/>
            <a:ext cx="720280" cy="71260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5380" y="5439242"/>
            <a:ext cx="853686" cy="844587"/>
          </a:xfrm>
          <a:prstGeom prst="ellipse">
            <a:avLst/>
          </a:prstGeom>
          <a:noFill/>
          <a:ln w="76200" cmpd="sng"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37">
            <a:extLst>
              <a:ext uri="{FF2B5EF4-FFF2-40B4-BE49-F238E27FC236}">
                <a16:creationId xmlns:a16="http://schemas.microsoft.com/office/drawing/2014/main" id="{2B29CBD9-8EBB-47EA-8DD4-C5FEEAFF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889" r="37500" b="67953"/>
          <a:stretch/>
        </p:blipFill>
        <p:spPr>
          <a:xfrm>
            <a:off x="10810816" y="5684042"/>
            <a:ext cx="562814" cy="290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33650" y="5720394"/>
            <a:ext cx="672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APOIO</a:t>
            </a:r>
          </a:p>
        </p:txBody>
      </p:sp>
      <p:sp>
        <p:nvSpPr>
          <p:cNvPr id="10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1111544" y="1879127"/>
            <a:ext cx="840065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800" b="1" cap="all" spc="-15" dirty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Medidas anunciadas pelo governo federal</a:t>
            </a:r>
          </a:p>
        </p:txBody>
      </p:sp>
    </p:spTree>
    <p:extLst>
      <p:ext uri="{BB962C8B-B14F-4D97-AF65-F5344CB8AC3E}">
        <p14:creationId xmlns:p14="http://schemas.microsoft.com/office/powerpoint/2010/main" val="14991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65" y="1042943"/>
            <a:ext cx="12196821" cy="1000894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2043838"/>
            <a:ext cx="12188825" cy="4158810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0" y="1182566"/>
            <a:ext cx="12188825" cy="20197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cap="all" spc="-10" dirty="0">
                <a:solidFill>
                  <a:srgbClr val="003825"/>
                </a:solidFill>
                <a:latin typeface="Century Gothic"/>
                <a:cs typeface="Century Gothic"/>
              </a:rPr>
              <a:t>para todos – 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estimulada e única)</a:t>
            </a:r>
            <a:endParaRPr lang="pt-BR" sz="1600" spc="-10" dirty="0">
              <a:solidFill>
                <a:srgbClr val="003825"/>
              </a:solidFill>
              <a:latin typeface="Century Gothic"/>
              <a:cs typeface="Century Gothic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bject 2"/>
          <p:cNvSpPr txBox="1">
            <a:spLocks/>
          </p:cNvSpPr>
          <p:nvPr/>
        </p:nvSpPr>
        <p:spPr>
          <a:xfrm>
            <a:off x="-1" y="313441"/>
            <a:ext cx="1218882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lang="pt-BR" sz="21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Posição sobre possíveis mudanças na legislação de trânsito</a:t>
            </a:r>
            <a:endParaRPr lang="pt-BR" sz="20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332649" y="6280651"/>
            <a:ext cx="1996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42940"/>
            <a:ext cx="12188825" cy="0"/>
          </a:xfrm>
          <a:prstGeom prst="line">
            <a:avLst/>
          </a:prstGeom>
          <a:ln w="15240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0" y="6191392"/>
            <a:ext cx="12188825" cy="0"/>
          </a:xfrm>
          <a:prstGeom prst="line">
            <a:avLst/>
          </a:prstGeom>
          <a:ln w="15240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24216" y="5702559"/>
            <a:ext cx="4768718" cy="782210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19"/>
          <p:cNvSpPr/>
          <p:nvPr/>
        </p:nvSpPr>
        <p:spPr>
          <a:xfrm>
            <a:off x="5584351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0"/>
          <p:cNvSpPr/>
          <p:nvPr/>
        </p:nvSpPr>
        <p:spPr>
          <a:xfrm>
            <a:off x="6672488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1"/>
          <p:cNvSpPr/>
          <p:nvPr/>
        </p:nvSpPr>
        <p:spPr>
          <a:xfrm>
            <a:off x="7759100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2"/>
          <p:cNvSpPr/>
          <p:nvPr/>
        </p:nvSpPr>
        <p:spPr>
          <a:xfrm>
            <a:off x="8845712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3"/>
          <p:cNvSpPr/>
          <p:nvPr/>
        </p:nvSpPr>
        <p:spPr>
          <a:xfrm>
            <a:off x="9932324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6"/>
          <p:cNvSpPr/>
          <p:nvPr/>
        </p:nvSpPr>
        <p:spPr>
          <a:xfrm>
            <a:off x="5544727" y="53189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1"/>
          <p:cNvSpPr/>
          <p:nvPr/>
        </p:nvSpPr>
        <p:spPr>
          <a:xfrm>
            <a:off x="5544727" y="22755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7" name="Group 126"/>
          <p:cNvGrpSpPr/>
          <p:nvPr/>
        </p:nvGrpSpPr>
        <p:grpSpPr>
          <a:xfrm>
            <a:off x="5537403" y="5351401"/>
            <a:ext cx="5712459" cy="182101"/>
            <a:chOff x="3325495" y="4661712"/>
            <a:chExt cx="5712459" cy="182101"/>
          </a:xfrm>
        </p:grpSpPr>
        <p:sp>
          <p:nvSpPr>
            <p:cNvPr id="128" name="object 62"/>
            <p:cNvSpPr txBox="1"/>
            <p:nvPr/>
          </p:nvSpPr>
          <p:spPr>
            <a:xfrm>
              <a:off x="3325495" y="4661712"/>
              <a:ext cx="19558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0%</a:t>
              </a:r>
              <a:endParaRPr sz="1100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29" name="object 63"/>
            <p:cNvSpPr txBox="1"/>
            <p:nvPr/>
          </p:nvSpPr>
          <p:spPr>
            <a:xfrm>
              <a:off x="4372736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2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</a:p>
          </p:txBody>
        </p:sp>
        <p:sp>
          <p:nvSpPr>
            <p:cNvPr id="130" name="object 64"/>
            <p:cNvSpPr txBox="1"/>
            <p:nvPr/>
          </p:nvSpPr>
          <p:spPr>
            <a:xfrm>
              <a:off x="5459984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4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31" name="object 65"/>
            <p:cNvSpPr txBox="1"/>
            <p:nvPr/>
          </p:nvSpPr>
          <p:spPr>
            <a:xfrm>
              <a:off x="6547231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6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32" name="object 66"/>
            <p:cNvSpPr txBox="1"/>
            <p:nvPr/>
          </p:nvSpPr>
          <p:spPr>
            <a:xfrm>
              <a:off x="7634478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8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</a:p>
          </p:txBody>
        </p:sp>
        <p:sp>
          <p:nvSpPr>
            <p:cNvPr id="133" name="object 67"/>
            <p:cNvSpPr txBox="1"/>
            <p:nvPr/>
          </p:nvSpPr>
          <p:spPr>
            <a:xfrm>
              <a:off x="8681719" y="4661712"/>
              <a:ext cx="35623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1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1411534"/>
            <a:ext cx="12188825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400" b="1" spc="-10" dirty="0">
                <a:latin typeface="Century Gothic"/>
                <a:cs typeface="Century Gothic"/>
              </a:rPr>
              <a:t>O governo federal enviou ao Congresso Nacional um projeto de lei para alterar alguns pontos da legislação de trânsito. </a:t>
            </a:r>
            <a:br>
              <a:rPr lang="pt-BR" sz="1400" b="1" spc="-10" dirty="0">
                <a:latin typeface="Century Gothic"/>
                <a:cs typeface="Century Gothic"/>
              </a:rPr>
            </a:br>
            <a:r>
              <a:rPr lang="pt-BR" sz="1400" b="1" spc="-10" dirty="0">
                <a:latin typeface="Century Gothic"/>
                <a:cs typeface="Century Gothic"/>
              </a:rPr>
              <a:t>Vou ler as modificações e gostaria que você me dissesse se é a favor ou contra cada uma dessas mudanças propostas:</a:t>
            </a:r>
            <a:endParaRPr lang="en-US" sz="1400" b="1" spc="-10" dirty="0">
              <a:latin typeface="Century Gothic"/>
              <a:cs typeface="Century Gothic"/>
            </a:endParaRPr>
          </a:p>
        </p:txBody>
      </p:sp>
      <p:sp>
        <p:nvSpPr>
          <p:cNvPr id="97" name="object 79"/>
          <p:cNvSpPr txBox="1"/>
          <p:nvPr/>
        </p:nvSpPr>
        <p:spPr>
          <a:xfrm>
            <a:off x="521446" y="4756950"/>
            <a:ext cx="4928147" cy="45204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r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Fim da obrigatoriedade do exame toxicológico para</a:t>
            </a:r>
            <a:br>
              <a:rPr lang="en-US" sz="1400" spc="-5" dirty="0">
                <a:latin typeface="Arial"/>
                <a:cs typeface="Arial"/>
              </a:rPr>
            </a:br>
            <a:r>
              <a:rPr sz="1400" spc="-5" dirty="0">
                <a:latin typeface="Arial"/>
                <a:cs typeface="Arial"/>
              </a:rPr>
              <a:t>motoristas profissionais de ônibus, vans, peruas e caminhões</a:t>
            </a:r>
          </a:p>
        </p:txBody>
      </p:sp>
      <p:sp>
        <p:nvSpPr>
          <p:cNvPr id="98" name="object 80"/>
          <p:cNvSpPr txBox="1"/>
          <p:nvPr/>
        </p:nvSpPr>
        <p:spPr>
          <a:xfrm>
            <a:off x="16820" y="4131682"/>
            <a:ext cx="5432773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44500" marR="5080" indent="-432434" algn="r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Fim da multa em dinheiro para a não utilização da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cadeirinha </a:t>
            </a:r>
            <a:br>
              <a:rPr lang="en-US" sz="1400" spc="-5" dirty="0">
                <a:latin typeface="Arial"/>
                <a:cs typeface="Arial"/>
              </a:rPr>
            </a:br>
            <a:r>
              <a:rPr sz="1400" spc="-5" dirty="0">
                <a:latin typeface="Arial"/>
                <a:cs typeface="Arial"/>
              </a:rPr>
              <a:t>para o transporte de crianças em veículos automotores</a:t>
            </a:r>
          </a:p>
        </p:txBody>
      </p:sp>
      <p:sp>
        <p:nvSpPr>
          <p:cNvPr id="99" name="object 81"/>
          <p:cNvSpPr txBox="1"/>
          <p:nvPr/>
        </p:nvSpPr>
        <p:spPr>
          <a:xfrm>
            <a:off x="672834" y="3529356"/>
            <a:ext cx="4776759" cy="47320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44500" marR="5080" indent="-432434" algn="r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O exame médico para motoristas até 65 anos terá</a:t>
            </a:r>
            <a:endParaRPr lang="en-US" sz="1400" spc="-5" dirty="0">
              <a:latin typeface="Arial"/>
              <a:cs typeface="Arial"/>
            </a:endParaRPr>
          </a:p>
          <a:p>
            <a:pPr marL="444500" marR="5080" indent="-432434" algn="r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validade de 10 anos ao invés dos cinco anos atuais</a:t>
            </a:r>
          </a:p>
        </p:txBody>
      </p:sp>
      <p:sp>
        <p:nvSpPr>
          <p:cNvPr id="100" name="object 82"/>
          <p:cNvSpPr txBox="1"/>
          <p:nvPr/>
        </p:nvSpPr>
        <p:spPr>
          <a:xfrm>
            <a:off x="571909" y="2920528"/>
            <a:ext cx="4877684" cy="45204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444500" marR="5080" indent="-432434" algn="r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Aumento de 20 para 40 no limite de pontos que</a:t>
            </a:r>
            <a:br>
              <a:rPr lang="en-US" sz="1400" spc="-5" dirty="0">
                <a:latin typeface="Arial"/>
                <a:cs typeface="Arial"/>
              </a:rPr>
            </a:br>
            <a:r>
              <a:rPr sz="1400" spc="-5" dirty="0">
                <a:latin typeface="Arial"/>
                <a:cs typeface="Arial"/>
              </a:rPr>
              <a:t>um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motorista pode acumular em multas</a:t>
            </a:r>
          </a:p>
        </p:txBody>
      </p:sp>
      <p:sp>
        <p:nvSpPr>
          <p:cNvPr id="101" name="object 83"/>
          <p:cNvSpPr txBox="1"/>
          <p:nvPr/>
        </p:nvSpPr>
        <p:spPr>
          <a:xfrm>
            <a:off x="319596" y="2303291"/>
            <a:ext cx="5129997" cy="45204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60705" marR="5080" indent="-548640" algn="r"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Aumento de 5 para 10 anos no prazo de validade </a:t>
            </a:r>
            <a:br>
              <a:rPr lang="en-US" sz="1400" spc="-5" dirty="0">
                <a:latin typeface="Arial"/>
                <a:cs typeface="Arial"/>
              </a:rPr>
            </a:br>
            <a:r>
              <a:rPr sz="1400" spc="-5" dirty="0">
                <a:latin typeface="Arial"/>
                <a:cs typeface="Arial"/>
              </a:rPr>
              <a:t>da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Carteira Nacional de Habili</a:t>
            </a:r>
            <a:r>
              <a:rPr lang="en-US" sz="1400" spc="-5" dirty="0">
                <a:latin typeface="Arial"/>
                <a:cs typeface="Arial"/>
              </a:rPr>
              <a:t>tação</a:t>
            </a:r>
            <a:endParaRPr sz="1200" dirty="0">
              <a:cs typeface="Trebuchet M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4605" y="5847616"/>
            <a:ext cx="4011549" cy="193675"/>
            <a:chOff x="1307591" y="952500"/>
            <a:chExt cx="4011549" cy="193675"/>
          </a:xfrm>
        </p:grpSpPr>
        <p:grpSp>
          <p:nvGrpSpPr>
            <p:cNvPr id="102" name="Group 101"/>
            <p:cNvGrpSpPr/>
            <p:nvPr/>
          </p:nvGrpSpPr>
          <p:grpSpPr>
            <a:xfrm>
              <a:off x="1307591" y="952500"/>
              <a:ext cx="564897" cy="193675"/>
              <a:chOff x="1307591" y="952500"/>
              <a:chExt cx="564897" cy="193675"/>
            </a:xfrm>
          </p:grpSpPr>
          <p:sp>
            <p:nvSpPr>
              <p:cNvPr id="103" name="object 84"/>
              <p:cNvSpPr/>
              <p:nvPr/>
            </p:nvSpPr>
            <p:spPr>
              <a:xfrm>
                <a:off x="1307591" y="1024381"/>
                <a:ext cx="7366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3659">
                    <a:moveTo>
                      <a:pt x="0" y="73151"/>
                    </a:moveTo>
                    <a:lnTo>
                      <a:pt x="73152" y="73151"/>
                    </a:lnTo>
                    <a:lnTo>
                      <a:pt x="73152" y="0"/>
                    </a:lnTo>
                    <a:lnTo>
                      <a:pt x="0" y="0"/>
                    </a:lnTo>
                    <a:lnTo>
                      <a:pt x="0" y="73151"/>
                    </a:lnTo>
                    <a:close/>
                  </a:path>
                </a:pathLst>
              </a:custGeom>
              <a:solidFill>
                <a:srgbClr val="0056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85"/>
              <p:cNvSpPr txBox="1"/>
              <p:nvPr/>
            </p:nvSpPr>
            <p:spPr>
              <a:xfrm>
                <a:off x="1399413" y="952500"/>
                <a:ext cx="473075" cy="19367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100" dirty="0">
                    <a:latin typeface="Trebuchet MS"/>
                    <a:cs typeface="Trebuchet MS"/>
                  </a:rPr>
                  <a:t>A</a:t>
                </a:r>
                <a:r>
                  <a:rPr sz="1100" spc="-60" dirty="0">
                    <a:latin typeface="Trebuchet MS"/>
                    <a:cs typeface="Trebuchet MS"/>
                  </a:rPr>
                  <a:t> </a:t>
                </a:r>
                <a:r>
                  <a:rPr sz="1100" spc="-5" dirty="0">
                    <a:latin typeface="Trebuchet MS"/>
                    <a:cs typeface="Trebuchet MS"/>
                  </a:rPr>
                  <a:t>favor</a:t>
                </a:r>
                <a:endParaRPr sz="110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133600" y="952500"/>
              <a:ext cx="1686052" cy="193675"/>
              <a:chOff x="2133600" y="952500"/>
              <a:chExt cx="1686052" cy="193675"/>
            </a:xfrm>
          </p:grpSpPr>
          <p:sp>
            <p:nvSpPr>
              <p:cNvPr id="106" name="object 86"/>
              <p:cNvSpPr/>
              <p:nvPr/>
            </p:nvSpPr>
            <p:spPr>
              <a:xfrm>
                <a:off x="2133600" y="1024381"/>
                <a:ext cx="7366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73659">
                    <a:moveTo>
                      <a:pt x="0" y="73151"/>
                    </a:moveTo>
                    <a:lnTo>
                      <a:pt x="73151" y="73151"/>
                    </a:lnTo>
                    <a:lnTo>
                      <a:pt x="73151" y="0"/>
                    </a:lnTo>
                    <a:lnTo>
                      <a:pt x="0" y="0"/>
                    </a:lnTo>
                    <a:lnTo>
                      <a:pt x="0" y="73151"/>
                    </a:lnTo>
                    <a:close/>
                  </a:path>
                </a:pathLst>
              </a:custGeom>
              <a:solidFill>
                <a:srgbClr val="FF9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87"/>
              <p:cNvSpPr txBox="1"/>
              <p:nvPr/>
            </p:nvSpPr>
            <p:spPr>
              <a:xfrm>
                <a:off x="2225802" y="952500"/>
                <a:ext cx="1593850" cy="19367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100" dirty="0">
                    <a:latin typeface="Trebuchet MS"/>
                    <a:cs typeface="Trebuchet MS"/>
                  </a:rPr>
                  <a:t>Nem a </a:t>
                </a:r>
                <a:r>
                  <a:rPr sz="1100" spc="-5" dirty="0">
                    <a:latin typeface="Trebuchet MS"/>
                    <a:cs typeface="Trebuchet MS"/>
                  </a:rPr>
                  <a:t>favor, nem</a:t>
                </a:r>
                <a:r>
                  <a:rPr sz="1100" spc="-70" dirty="0">
                    <a:latin typeface="Trebuchet MS"/>
                    <a:cs typeface="Trebuchet MS"/>
                  </a:rPr>
                  <a:t> </a:t>
                </a:r>
                <a:r>
                  <a:rPr sz="1100" spc="-5" dirty="0">
                    <a:latin typeface="Trebuchet MS"/>
                    <a:cs typeface="Trebuchet MS"/>
                  </a:rPr>
                  <a:t>contra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038600" y="952500"/>
              <a:ext cx="536320" cy="193675"/>
              <a:chOff x="5715000" y="952500"/>
              <a:chExt cx="536320" cy="193675"/>
            </a:xfrm>
          </p:grpSpPr>
          <p:sp>
            <p:nvSpPr>
              <p:cNvPr id="109" name="object 88"/>
              <p:cNvSpPr/>
              <p:nvPr/>
            </p:nvSpPr>
            <p:spPr>
              <a:xfrm>
                <a:off x="5715000" y="1024381"/>
                <a:ext cx="7366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73659">
                    <a:moveTo>
                      <a:pt x="0" y="73151"/>
                    </a:moveTo>
                    <a:lnTo>
                      <a:pt x="73151" y="73151"/>
                    </a:lnTo>
                    <a:lnTo>
                      <a:pt x="73151" y="0"/>
                    </a:lnTo>
                    <a:lnTo>
                      <a:pt x="0" y="0"/>
                    </a:lnTo>
                    <a:lnTo>
                      <a:pt x="0" y="73151"/>
                    </a:lnTo>
                    <a:close/>
                  </a:path>
                </a:pathLst>
              </a:custGeom>
              <a:solidFill>
                <a:srgbClr val="8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89"/>
              <p:cNvSpPr txBox="1"/>
              <p:nvPr/>
            </p:nvSpPr>
            <p:spPr>
              <a:xfrm>
                <a:off x="5808090" y="952500"/>
                <a:ext cx="443230" cy="19367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100" spc="-5" dirty="0">
                    <a:latin typeface="Trebuchet MS"/>
                    <a:cs typeface="Trebuchet MS"/>
                  </a:rPr>
                  <a:t>C</a:t>
                </a:r>
                <a:r>
                  <a:rPr sz="1100" spc="-10" dirty="0">
                    <a:latin typeface="Trebuchet MS"/>
                    <a:cs typeface="Trebuchet MS"/>
                  </a:rPr>
                  <a:t>o</a:t>
                </a:r>
                <a:r>
                  <a:rPr sz="1100" spc="-5" dirty="0">
                    <a:latin typeface="Trebuchet MS"/>
                    <a:cs typeface="Trebuchet MS"/>
                  </a:rPr>
                  <a:t>n</a:t>
                </a:r>
                <a:r>
                  <a:rPr sz="1100" spc="-10" dirty="0">
                    <a:latin typeface="Trebuchet MS"/>
                    <a:cs typeface="Trebuchet MS"/>
                  </a:rPr>
                  <a:t>t</a:t>
                </a:r>
                <a:r>
                  <a:rPr sz="1100" dirty="0">
                    <a:latin typeface="Trebuchet MS"/>
                    <a:cs typeface="Trebuchet MS"/>
                  </a:rPr>
                  <a:t>ra</a:t>
                </a:r>
                <a:endParaRPr sz="110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800600" y="952500"/>
              <a:ext cx="518540" cy="193675"/>
              <a:chOff x="7328916" y="952500"/>
              <a:chExt cx="518540" cy="193675"/>
            </a:xfrm>
          </p:grpSpPr>
          <p:sp>
            <p:nvSpPr>
              <p:cNvPr id="112" name="object 90"/>
              <p:cNvSpPr/>
              <p:nvPr/>
            </p:nvSpPr>
            <p:spPr>
              <a:xfrm>
                <a:off x="7328916" y="1024381"/>
                <a:ext cx="7366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3659">
                    <a:moveTo>
                      <a:pt x="0" y="73151"/>
                    </a:moveTo>
                    <a:lnTo>
                      <a:pt x="73150" y="73151"/>
                    </a:lnTo>
                    <a:lnTo>
                      <a:pt x="73150" y="0"/>
                    </a:lnTo>
                    <a:lnTo>
                      <a:pt x="0" y="0"/>
                    </a:lnTo>
                    <a:lnTo>
                      <a:pt x="0" y="73151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91"/>
              <p:cNvSpPr txBox="1"/>
              <p:nvPr/>
            </p:nvSpPr>
            <p:spPr>
              <a:xfrm>
                <a:off x="7422006" y="952500"/>
                <a:ext cx="425450" cy="19367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100" dirty="0">
                    <a:latin typeface="Trebuchet MS"/>
                    <a:cs typeface="Trebuchet MS"/>
                  </a:rPr>
                  <a:t>NS</a:t>
                </a:r>
                <a:r>
                  <a:rPr sz="1100" spc="-10" dirty="0">
                    <a:latin typeface="Trebuchet MS"/>
                    <a:cs typeface="Trebuchet MS"/>
                  </a:rPr>
                  <a:t>/N</a:t>
                </a:r>
                <a:r>
                  <a:rPr sz="1100" dirty="0">
                    <a:latin typeface="Trebuchet MS"/>
                    <a:cs typeface="Trebuchet MS"/>
                  </a:rPr>
                  <a:t>R</a:t>
                </a:r>
                <a:endParaRPr sz="110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114" name="object 3"/>
          <p:cNvSpPr/>
          <p:nvPr/>
        </p:nvSpPr>
        <p:spPr>
          <a:xfrm>
            <a:off x="5587327" y="4860092"/>
            <a:ext cx="1967864" cy="318770"/>
          </a:xfrm>
          <a:custGeom>
            <a:avLst/>
            <a:gdLst/>
            <a:ahLst/>
            <a:cxnLst/>
            <a:rect l="l" t="t" r="r" b="b"/>
            <a:pathLst>
              <a:path w="1967864" h="318770">
                <a:moveTo>
                  <a:pt x="1967483" y="0"/>
                </a:moveTo>
                <a:lnTo>
                  <a:pt x="0" y="0"/>
                </a:lnTo>
                <a:lnTo>
                  <a:pt x="0" y="318516"/>
                </a:lnTo>
                <a:lnTo>
                  <a:pt x="1967483" y="318516"/>
                </a:lnTo>
                <a:lnTo>
                  <a:pt x="1967483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4"/>
          <p:cNvSpPr/>
          <p:nvPr/>
        </p:nvSpPr>
        <p:spPr>
          <a:xfrm>
            <a:off x="5587327" y="4225312"/>
            <a:ext cx="2208530" cy="320040"/>
          </a:xfrm>
          <a:custGeom>
            <a:avLst/>
            <a:gdLst/>
            <a:ahLst/>
            <a:cxnLst/>
            <a:rect l="l" t="t" r="r" b="b"/>
            <a:pathLst>
              <a:path w="2208529" h="320039">
                <a:moveTo>
                  <a:pt x="2208275" y="0"/>
                </a:moveTo>
                <a:lnTo>
                  <a:pt x="0" y="0"/>
                </a:lnTo>
                <a:lnTo>
                  <a:pt x="0" y="320039"/>
                </a:lnTo>
                <a:lnTo>
                  <a:pt x="2208275" y="320039"/>
                </a:lnTo>
                <a:lnTo>
                  <a:pt x="2208275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5"/>
          <p:cNvSpPr/>
          <p:nvPr/>
        </p:nvSpPr>
        <p:spPr>
          <a:xfrm>
            <a:off x="5587327" y="3625531"/>
            <a:ext cx="3695700" cy="320040"/>
          </a:xfrm>
          <a:custGeom>
            <a:avLst/>
            <a:gdLst/>
            <a:ahLst/>
            <a:cxnLst/>
            <a:rect l="l" t="t" r="r" b="b"/>
            <a:pathLst>
              <a:path w="3695700" h="320039">
                <a:moveTo>
                  <a:pt x="3695700" y="0"/>
                </a:moveTo>
                <a:lnTo>
                  <a:pt x="0" y="0"/>
                </a:lnTo>
                <a:lnTo>
                  <a:pt x="0" y="320039"/>
                </a:lnTo>
                <a:lnTo>
                  <a:pt x="3695700" y="320039"/>
                </a:lnTo>
                <a:lnTo>
                  <a:pt x="3695700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6"/>
          <p:cNvSpPr/>
          <p:nvPr/>
        </p:nvSpPr>
        <p:spPr>
          <a:xfrm>
            <a:off x="5587327" y="3017340"/>
            <a:ext cx="4159250" cy="318770"/>
          </a:xfrm>
          <a:custGeom>
            <a:avLst/>
            <a:gdLst/>
            <a:ahLst/>
            <a:cxnLst/>
            <a:rect l="l" t="t" r="r" b="b"/>
            <a:pathLst>
              <a:path w="4159250" h="318769">
                <a:moveTo>
                  <a:pt x="4158996" y="0"/>
                </a:moveTo>
                <a:lnTo>
                  <a:pt x="0" y="0"/>
                </a:lnTo>
                <a:lnTo>
                  <a:pt x="0" y="318516"/>
                </a:lnTo>
                <a:lnTo>
                  <a:pt x="4158996" y="318516"/>
                </a:lnTo>
                <a:lnTo>
                  <a:pt x="4158996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7"/>
          <p:cNvSpPr/>
          <p:nvPr/>
        </p:nvSpPr>
        <p:spPr>
          <a:xfrm>
            <a:off x="5587327" y="2400737"/>
            <a:ext cx="4881880" cy="318770"/>
          </a:xfrm>
          <a:custGeom>
            <a:avLst/>
            <a:gdLst/>
            <a:ahLst/>
            <a:cxnLst/>
            <a:rect l="l" t="t" r="r" b="b"/>
            <a:pathLst>
              <a:path w="4881880" h="318769">
                <a:moveTo>
                  <a:pt x="4881372" y="0"/>
                </a:moveTo>
                <a:lnTo>
                  <a:pt x="0" y="0"/>
                </a:lnTo>
                <a:lnTo>
                  <a:pt x="0" y="318516"/>
                </a:lnTo>
                <a:lnTo>
                  <a:pt x="4881372" y="318516"/>
                </a:lnTo>
                <a:lnTo>
                  <a:pt x="4881372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8"/>
          <p:cNvSpPr/>
          <p:nvPr/>
        </p:nvSpPr>
        <p:spPr>
          <a:xfrm>
            <a:off x="7571575" y="4860092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33527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9"/>
          <p:cNvSpPr/>
          <p:nvPr/>
        </p:nvSpPr>
        <p:spPr>
          <a:xfrm>
            <a:off x="7823796" y="4225312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56387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0"/>
          <p:cNvSpPr/>
          <p:nvPr/>
        </p:nvSpPr>
        <p:spPr>
          <a:xfrm>
            <a:off x="9299791" y="3625531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33527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1"/>
          <p:cNvSpPr/>
          <p:nvPr/>
        </p:nvSpPr>
        <p:spPr>
          <a:xfrm>
            <a:off x="9774516" y="301734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56388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"/>
          <p:cNvSpPr/>
          <p:nvPr/>
        </p:nvSpPr>
        <p:spPr>
          <a:xfrm>
            <a:off x="10485463" y="2400737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33527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3"/>
          <p:cNvSpPr/>
          <p:nvPr/>
        </p:nvSpPr>
        <p:spPr>
          <a:xfrm>
            <a:off x="7588338" y="4860092"/>
            <a:ext cx="3568065" cy="318770"/>
          </a:xfrm>
          <a:custGeom>
            <a:avLst/>
            <a:gdLst/>
            <a:ahLst/>
            <a:cxnLst/>
            <a:rect l="l" t="t" r="r" b="b"/>
            <a:pathLst>
              <a:path w="3568065" h="318770">
                <a:moveTo>
                  <a:pt x="3567684" y="0"/>
                </a:moveTo>
                <a:lnTo>
                  <a:pt x="0" y="0"/>
                </a:lnTo>
                <a:lnTo>
                  <a:pt x="0" y="318516"/>
                </a:lnTo>
                <a:lnTo>
                  <a:pt x="3567684" y="318516"/>
                </a:lnTo>
                <a:lnTo>
                  <a:pt x="356768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4"/>
          <p:cNvSpPr/>
          <p:nvPr/>
        </p:nvSpPr>
        <p:spPr>
          <a:xfrm>
            <a:off x="7851990" y="4225312"/>
            <a:ext cx="3276600" cy="320040"/>
          </a:xfrm>
          <a:custGeom>
            <a:avLst/>
            <a:gdLst/>
            <a:ahLst/>
            <a:cxnLst/>
            <a:rect l="l" t="t" r="r" b="b"/>
            <a:pathLst>
              <a:path w="3276600" h="320039">
                <a:moveTo>
                  <a:pt x="3276600" y="0"/>
                </a:moveTo>
                <a:lnTo>
                  <a:pt x="0" y="0"/>
                </a:lnTo>
                <a:lnTo>
                  <a:pt x="0" y="320039"/>
                </a:lnTo>
                <a:lnTo>
                  <a:pt x="3276600" y="320039"/>
                </a:lnTo>
                <a:lnTo>
                  <a:pt x="32766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5"/>
          <p:cNvSpPr/>
          <p:nvPr/>
        </p:nvSpPr>
        <p:spPr>
          <a:xfrm>
            <a:off x="9316554" y="3625531"/>
            <a:ext cx="1839595" cy="320040"/>
          </a:xfrm>
          <a:custGeom>
            <a:avLst/>
            <a:gdLst/>
            <a:ahLst/>
            <a:cxnLst/>
            <a:rect l="l" t="t" r="r" b="b"/>
            <a:pathLst>
              <a:path w="1839595" h="320039">
                <a:moveTo>
                  <a:pt x="1839468" y="0"/>
                </a:moveTo>
                <a:lnTo>
                  <a:pt x="0" y="0"/>
                </a:lnTo>
                <a:lnTo>
                  <a:pt x="0" y="320039"/>
                </a:lnTo>
                <a:lnTo>
                  <a:pt x="1839468" y="320039"/>
                </a:lnTo>
                <a:lnTo>
                  <a:pt x="183946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6"/>
          <p:cNvSpPr/>
          <p:nvPr/>
        </p:nvSpPr>
        <p:spPr>
          <a:xfrm>
            <a:off x="9802711" y="3017340"/>
            <a:ext cx="1343025" cy="318770"/>
          </a:xfrm>
          <a:custGeom>
            <a:avLst/>
            <a:gdLst/>
            <a:ahLst/>
            <a:cxnLst/>
            <a:rect l="l" t="t" r="r" b="b"/>
            <a:pathLst>
              <a:path w="1343025" h="318769">
                <a:moveTo>
                  <a:pt x="1342643" y="0"/>
                </a:moveTo>
                <a:lnTo>
                  <a:pt x="0" y="0"/>
                </a:lnTo>
                <a:lnTo>
                  <a:pt x="0" y="318516"/>
                </a:lnTo>
                <a:lnTo>
                  <a:pt x="1342643" y="318516"/>
                </a:lnTo>
                <a:lnTo>
                  <a:pt x="134264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7"/>
          <p:cNvSpPr/>
          <p:nvPr/>
        </p:nvSpPr>
        <p:spPr>
          <a:xfrm>
            <a:off x="10502227" y="2400737"/>
            <a:ext cx="670560" cy="318770"/>
          </a:xfrm>
          <a:custGeom>
            <a:avLst/>
            <a:gdLst/>
            <a:ahLst/>
            <a:cxnLst/>
            <a:rect l="l" t="t" r="r" b="b"/>
            <a:pathLst>
              <a:path w="670559" h="318769">
                <a:moveTo>
                  <a:pt x="670560" y="0"/>
                </a:moveTo>
                <a:lnTo>
                  <a:pt x="0" y="0"/>
                </a:lnTo>
                <a:lnTo>
                  <a:pt x="0" y="318516"/>
                </a:lnTo>
                <a:lnTo>
                  <a:pt x="670560" y="318516"/>
                </a:lnTo>
                <a:lnTo>
                  <a:pt x="67056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8"/>
          <p:cNvSpPr/>
          <p:nvPr/>
        </p:nvSpPr>
        <p:spPr>
          <a:xfrm>
            <a:off x="11175834" y="2400737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609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9"/>
          <p:cNvSpPr/>
          <p:nvPr/>
        </p:nvSpPr>
        <p:spPr>
          <a:xfrm>
            <a:off x="5587327" y="5315205"/>
            <a:ext cx="5591810" cy="0"/>
          </a:xfrm>
          <a:custGeom>
            <a:avLst/>
            <a:gdLst/>
            <a:ahLst/>
            <a:cxnLst/>
            <a:rect l="l" t="t" r="r" b="b"/>
            <a:pathLst>
              <a:path w="5591809">
                <a:moveTo>
                  <a:pt x="0" y="0"/>
                </a:moveTo>
                <a:lnTo>
                  <a:pt x="55915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20"/>
          <p:cNvSpPr/>
          <p:nvPr/>
        </p:nvSpPr>
        <p:spPr>
          <a:xfrm>
            <a:off x="5587327" y="53152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25"/>
          <p:cNvSpPr/>
          <p:nvPr/>
        </p:nvSpPr>
        <p:spPr>
          <a:xfrm>
            <a:off x="11178882" y="531520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27"/>
          <p:cNvSpPr/>
          <p:nvPr/>
        </p:nvSpPr>
        <p:spPr>
          <a:xfrm>
            <a:off x="5547702" y="531520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28"/>
          <p:cNvSpPr/>
          <p:nvPr/>
        </p:nvSpPr>
        <p:spPr>
          <a:xfrm>
            <a:off x="5547702" y="4714913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29"/>
          <p:cNvSpPr/>
          <p:nvPr/>
        </p:nvSpPr>
        <p:spPr>
          <a:xfrm>
            <a:off x="5547702" y="409040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30"/>
          <p:cNvSpPr/>
          <p:nvPr/>
        </p:nvSpPr>
        <p:spPr>
          <a:xfrm>
            <a:off x="5547702" y="3489104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31"/>
          <p:cNvSpPr/>
          <p:nvPr/>
        </p:nvSpPr>
        <p:spPr>
          <a:xfrm>
            <a:off x="5547702" y="28725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644781" y="2378421"/>
            <a:ext cx="6081383" cy="320601"/>
            <a:chOff x="5627961" y="4228809"/>
            <a:chExt cx="6081383" cy="320601"/>
          </a:xfrm>
        </p:grpSpPr>
        <p:sp>
          <p:nvSpPr>
            <p:cNvPr id="147" name="object 23"/>
            <p:cNvSpPr txBox="1"/>
            <p:nvPr/>
          </p:nvSpPr>
          <p:spPr>
            <a:xfrm>
              <a:off x="5627961" y="4228809"/>
              <a:ext cx="100370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87</a:t>
              </a:r>
              <a:r>
                <a:rPr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3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148" name="object 23"/>
            <p:cNvSpPr txBox="1"/>
            <p:nvPr/>
          </p:nvSpPr>
          <p:spPr>
            <a:xfrm>
              <a:off x="11196667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1</a:t>
              </a:r>
              <a:r>
                <a: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149" name="object 23"/>
            <p:cNvSpPr txBox="1"/>
            <p:nvPr/>
          </p:nvSpPr>
          <p:spPr>
            <a:xfrm>
              <a:off x="9926673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6</a:t>
              </a:r>
              <a:r>
                <a:rPr sz="1200" b="1" dirty="0">
                  <a:solidFill>
                    <a:srgbClr val="FE9600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150" name="object 23"/>
            <p:cNvSpPr txBox="1"/>
            <p:nvPr/>
          </p:nvSpPr>
          <p:spPr>
            <a:xfrm>
              <a:off x="10338803" y="4228809"/>
              <a:ext cx="9395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12</a:t>
              </a:r>
              <a:r>
                <a:rPr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5662610" y="2993418"/>
            <a:ext cx="6064563" cy="320601"/>
            <a:chOff x="5627961" y="4228809"/>
            <a:chExt cx="6064563" cy="320601"/>
          </a:xfrm>
        </p:grpSpPr>
        <p:sp>
          <p:nvSpPr>
            <p:cNvPr id="219" name="object 23"/>
            <p:cNvSpPr txBox="1"/>
            <p:nvPr/>
          </p:nvSpPr>
          <p:spPr>
            <a:xfrm>
              <a:off x="5627961" y="4228809"/>
              <a:ext cx="100370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74</a:t>
              </a:r>
              <a:r>
                <a:rPr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4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20" name="object 23"/>
            <p:cNvSpPr txBox="1"/>
            <p:nvPr/>
          </p:nvSpPr>
          <p:spPr>
            <a:xfrm>
              <a:off x="11179847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6</a:t>
              </a:r>
              <a:r>
                <a: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21" name="object 23"/>
            <p:cNvSpPr txBox="1"/>
            <p:nvPr/>
          </p:nvSpPr>
          <p:spPr>
            <a:xfrm>
              <a:off x="9186593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1</a:t>
              </a:r>
              <a:r>
                <a:rPr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1200" b="1" dirty="0">
                  <a:solidFill>
                    <a:srgbClr val="FE9600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22" name="object 23"/>
            <p:cNvSpPr txBox="1"/>
            <p:nvPr/>
          </p:nvSpPr>
          <p:spPr>
            <a:xfrm>
              <a:off x="9898077" y="4228809"/>
              <a:ext cx="1094364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24</a:t>
              </a:r>
              <a:r>
                <a:rPr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</p:grpSp>
      <p:sp>
        <p:nvSpPr>
          <p:cNvPr id="223" name="object 16"/>
          <p:cNvSpPr/>
          <p:nvPr/>
        </p:nvSpPr>
        <p:spPr>
          <a:xfrm>
            <a:off x="11163493" y="3017340"/>
            <a:ext cx="45719" cy="330151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3352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550888" y="3339109"/>
            <a:ext cx="579479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bject 16"/>
          <p:cNvSpPr/>
          <p:nvPr/>
        </p:nvSpPr>
        <p:spPr>
          <a:xfrm>
            <a:off x="11156095" y="3625531"/>
            <a:ext cx="45719" cy="330151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3352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Rectangle 225"/>
          <p:cNvSpPr/>
          <p:nvPr/>
        </p:nvSpPr>
        <p:spPr>
          <a:xfrm>
            <a:off x="5509848" y="3945695"/>
            <a:ext cx="579479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Group 226"/>
          <p:cNvGrpSpPr/>
          <p:nvPr/>
        </p:nvGrpSpPr>
        <p:grpSpPr>
          <a:xfrm>
            <a:off x="5655209" y="3600003"/>
            <a:ext cx="6064563" cy="320601"/>
            <a:chOff x="5627961" y="4228809"/>
            <a:chExt cx="6064563" cy="320601"/>
          </a:xfrm>
        </p:grpSpPr>
        <p:sp>
          <p:nvSpPr>
            <p:cNvPr id="228" name="object 23"/>
            <p:cNvSpPr txBox="1"/>
            <p:nvPr/>
          </p:nvSpPr>
          <p:spPr>
            <a:xfrm>
              <a:off x="5627961" y="4228809"/>
              <a:ext cx="100370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66</a:t>
              </a:r>
              <a:r>
                <a:rPr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1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29" name="object 23"/>
            <p:cNvSpPr txBox="1"/>
            <p:nvPr/>
          </p:nvSpPr>
          <p:spPr>
            <a:xfrm>
              <a:off x="11179847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4</a:t>
              </a:r>
              <a:r>
                <a: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30" name="object 23"/>
            <p:cNvSpPr txBox="1"/>
            <p:nvPr/>
          </p:nvSpPr>
          <p:spPr>
            <a:xfrm>
              <a:off x="8732453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6</a:t>
              </a:r>
              <a:r>
                <a:rPr sz="1200" b="1" dirty="0">
                  <a:solidFill>
                    <a:srgbClr val="FE9600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31" name="object 23"/>
            <p:cNvSpPr txBox="1"/>
            <p:nvPr/>
          </p:nvSpPr>
          <p:spPr>
            <a:xfrm>
              <a:off x="9392441" y="4228809"/>
              <a:ext cx="160000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32</a:t>
              </a:r>
              <a:r>
                <a:rPr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9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</p:grpSp>
      <p:sp>
        <p:nvSpPr>
          <p:cNvPr id="232" name="object 7"/>
          <p:cNvSpPr/>
          <p:nvPr/>
        </p:nvSpPr>
        <p:spPr>
          <a:xfrm>
            <a:off x="11102781" y="4225312"/>
            <a:ext cx="57867" cy="338455"/>
          </a:xfrm>
          <a:custGeom>
            <a:avLst/>
            <a:gdLst/>
            <a:ahLst/>
            <a:cxnLst/>
            <a:rect l="l" t="t" r="r" b="b"/>
            <a:pathLst>
              <a:path w="5300980" h="338455">
                <a:moveTo>
                  <a:pt x="5300472" y="0"/>
                </a:moveTo>
                <a:lnTo>
                  <a:pt x="0" y="0"/>
                </a:lnTo>
                <a:lnTo>
                  <a:pt x="0" y="338327"/>
                </a:lnTo>
                <a:lnTo>
                  <a:pt x="5300472" y="338327"/>
                </a:lnTo>
                <a:lnTo>
                  <a:pt x="530047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Rectangle 232"/>
          <p:cNvSpPr/>
          <p:nvPr/>
        </p:nvSpPr>
        <p:spPr>
          <a:xfrm>
            <a:off x="5586556" y="4543870"/>
            <a:ext cx="579479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5656218" y="4206589"/>
            <a:ext cx="6064563" cy="320601"/>
            <a:chOff x="5627961" y="4228809"/>
            <a:chExt cx="6064563" cy="320601"/>
          </a:xfrm>
        </p:grpSpPr>
        <p:sp>
          <p:nvSpPr>
            <p:cNvPr id="235" name="object 23"/>
            <p:cNvSpPr txBox="1"/>
            <p:nvPr/>
          </p:nvSpPr>
          <p:spPr>
            <a:xfrm>
              <a:off x="5627961" y="4228809"/>
              <a:ext cx="100370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39,5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36" name="object 23"/>
            <p:cNvSpPr txBox="1"/>
            <p:nvPr/>
          </p:nvSpPr>
          <p:spPr>
            <a:xfrm>
              <a:off x="11179847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9</a:t>
              </a:r>
              <a:r>
                <a: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37" name="object 23"/>
            <p:cNvSpPr txBox="1"/>
            <p:nvPr/>
          </p:nvSpPr>
          <p:spPr>
            <a:xfrm>
              <a:off x="7243806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1,0</a:t>
              </a:r>
              <a:r>
                <a:rPr sz="1200" b="1" dirty="0">
                  <a:solidFill>
                    <a:srgbClr val="FE9600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38" name="object 23"/>
            <p:cNvSpPr txBox="1"/>
            <p:nvPr/>
          </p:nvSpPr>
          <p:spPr>
            <a:xfrm>
              <a:off x="7911195" y="4228809"/>
              <a:ext cx="3081246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58,6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</p:grpSp>
      <p:sp>
        <p:nvSpPr>
          <p:cNvPr id="239" name="object 16"/>
          <p:cNvSpPr/>
          <p:nvPr/>
        </p:nvSpPr>
        <p:spPr>
          <a:xfrm>
            <a:off x="11165517" y="4862931"/>
            <a:ext cx="45719" cy="330151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3352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Rectangle 239"/>
          <p:cNvSpPr/>
          <p:nvPr/>
        </p:nvSpPr>
        <p:spPr>
          <a:xfrm>
            <a:off x="5519270" y="5183095"/>
            <a:ext cx="579479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bject 25"/>
          <p:cNvSpPr/>
          <p:nvPr/>
        </p:nvSpPr>
        <p:spPr>
          <a:xfrm>
            <a:off x="5584351" y="2275555"/>
            <a:ext cx="0" cy="3043555"/>
          </a:xfrm>
          <a:custGeom>
            <a:avLst/>
            <a:gdLst/>
            <a:ahLst/>
            <a:cxnLst/>
            <a:rect l="l" t="t" r="r" b="b"/>
            <a:pathLst>
              <a:path h="3043554">
                <a:moveTo>
                  <a:pt x="0" y="304342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1" name="Group 240"/>
          <p:cNvGrpSpPr/>
          <p:nvPr/>
        </p:nvGrpSpPr>
        <p:grpSpPr>
          <a:xfrm>
            <a:off x="5665637" y="4846818"/>
            <a:ext cx="6064563" cy="320601"/>
            <a:chOff x="5627961" y="4228809"/>
            <a:chExt cx="6064563" cy="320601"/>
          </a:xfrm>
        </p:grpSpPr>
        <p:sp>
          <p:nvSpPr>
            <p:cNvPr id="242" name="object 23"/>
            <p:cNvSpPr txBox="1"/>
            <p:nvPr/>
          </p:nvSpPr>
          <p:spPr>
            <a:xfrm>
              <a:off x="5627961" y="4228809"/>
              <a:ext cx="100370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35,2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43" name="object 23"/>
            <p:cNvSpPr txBox="1"/>
            <p:nvPr/>
          </p:nvSpPr>
          <p:spPr>
            <a:xfrm>
              <a:off x="11179847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</a:t>
              </a:r>
              <a:r>
                <a:rPr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,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4</a:t>
              </a:r>
              <a:r>
                <a:rPr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44" name="object 23"/>
            <p:cNvSpPr txBox="1"/>
            <p:nvPr/>
          </p:nvSpPr>
          <p:spPr>
            <a:xfrm>
              <a:off x="6983096" y="4228809"/>
              <a:ext cx="51267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rgbClr val="FE9600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0,6</a:t>
              </a:r>
              <a:r>
                <a:rPr sz="1200" b="1" dirty="0">
                  <a:solidFill>
                    <a:srgbClr val="FE9600"/>
                  </a:solidFill>
                  <a:latin typeface="Trebuchet MS"/>
                  <a:cs typeface="Trebuchet MS"/>
                </a:rPr>
                <a:t>%</a:t>
              </a:r>
            </a:p>
          </p:txBody>
        </p:sp>
        <p:sp>
          <p:nvSpPr>
            <p:cNvPr id="245" name="object 23"/>
            <p:cNvSpPr txBox="1"/>
            <p:nvPr/>
          </p:nvSpPr>
          <p:spPr>
            <a:xfrm>
              <a:off x="7641052" y="4228809"/>
              <a:ext cx="335138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  <a:cs typeface="Calibri Light" panose="020F0302020204030204" pitchFamily="34" charset="0"/>
                </a:rPr>
                <a:t>63,8</a:t>
              </a:r>
              <a:r>
                <a:rPr sz="1200" b="1" dirty="0">
                  <a:solidFill>
                    <a:schemeClr val="bg1"/>
                  </a:solidFill>
                  <a:latin typeface="Trebuchet MS"/>
                  <a:cs typeface="Trebuchet M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22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B ITTS C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732083" y="5505233"/>
            <a:ext cx="720280" cy="71260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5380" y="5439242"/>
            <a:ext cx="853686" cy="844587"/>
          </a:xfrm>
          <a:prstGeom prst="ellipse">
            <a:avLst/>
          </a:prstGeom>
          <a:noFill/>
          <a:ln w="76200" cmpd="sng"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37">
            <a:extLst>
              <a:ext uri="{FF2B5EF4-FFF2-40B4-BE49-F238E27FC236}">
                <a16:creationId xmlns:a16="http://schemas.microsoft.com/office/drawing/2014/main" id="{2B29CBD9-8EBB-47EA-8DD4-C5FEEAFF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889" r="37500" b="67953"/>
          <a:stretch/>
        </p:blipFill>
        <p:spPr>
          <a:xfrm>
            <a:off x="10810816" y="5684042"/>
            <a:ext cx="562814" cy="290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33650" y="5720394"/>
            <a:ext cx="672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APOIO</a:t>
            </a:r>
          </a:p>
        </p:txBody>
      </p:sp>
      <p:sp>
        <p:nvSpPr>
          <p:cNvPr id="10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1111544" y="1879127"/>
            <a:ext cx="840065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2800" b="1" cap="all" spc="-15" dirty="0">
                <a:solidFill>
                  <a:srgbClr val="FFFFFF"/>
                </a:solidFill>
                <a:latin typeface="Century Gothic"/>
                <a:cs typeface="Century Gothic"/>
              </a:rPr>
              <a:t> Uso de álcool e drogas</a:t>
            </a:r>
            <a:endParaRPr lang="pt-BR" sz="2800" b="1" cap="all" spc="-15" dirty="0">
              <a:solidFill>
                <a:srgbClr val="FFFFFF"/>
              </a:solidFill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75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3"/>
            <a:ext cx="9661029" cy="944763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6822" y="2236751"/>
            <a:ext cx="9661029" cy="3923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236751"/>
            <a:ext cx="9661029" cy="3923841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737692"/>
            <a:ext cx="9472152" cy="43537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 algn="ctr">
              <a:lnSpc>
                <a:spcPct val="100000"/>
              </a:lnSpc>
              <a:spcBef>
                <a:spcPts val="35"/>
              </a:spcBef>
            </a:pPr>
            <a:r>
              <a:rPr lang="pt-BR" sz="1400" b="1" spc="-10" dirty="0">
                <a:latin typeface="Century Gothic"/>
                <a:cs typeface="Century Gothic"/>
              </a:rPr>
              <a:t>Lembro </a:t>
            </a:r>
            <a:r>
              <a:rPr lang="pt-BR" sz="1400" b="1" spc="-5" dirty="0">
                <a:latin typeface="Century Gothic"/>
                <a:cs typeface="Century Gothic"/>
              </a:rPr>
              <a:t>a você </a:t>
            </a:r>
            <a:r>
              <a:rPr lang="pt-BR" sz="1400" b="1" spc="-10" dirty="0">
                <a:latin typeface="Century Gothic"/>
                <a:cs typeface="Century Gothic"/>
              </a:rPr>
              <a:t>que </a:t>
            </a:r>
            <a:r>
              <a:rPr lang="pt-BR" sz="1400" b="1" spc="-5" dirty="0">
                <a:latin typeface="Century Gothic"/>
                <a:cs typeface="Century Gothic"/>
              </a:rPr>
              <a:t>suas respostas são</a:t>
            </a:r>
            <a:r>
              <a:rPr lang="pt-BR" sz="1400" b="1" spc="125" dirty="0">
                <a:latin typeface="Century Gothic"/>
                <a:cs typeface="Century Gothic"/>
              </a:rPr>
              <a:t> </a:t>
            </a:r>
            <a:r>
              <a:rPr lang="pt-BR" sz="1400" b="1" spc="-5" dirty="0">
                <a:latin typeface="Century Gothic"/>
                <a:cs typeface="Century Gothic"/>
              </a:rPr>
              <a:t>anônimas.</a:t>
            </a:r>
            <a:r>
              <a:rPr lang="pt-BR" sz="1400" b="1" dirty="0">
                <a:latin typeface="Century Gothic"/>
                <a:cs typeface="Century Gothic"/>
              </a:rPr>
              <a:t> </a:t>
            </a:r>
            <a:r>
              <a:rPr lang="pt-BR" sz="1400" b="1" spc="-5" dirty="0">
                <a:latin typeface="Century Gothic"/>
                <a:cs typeface="Century Gothic"/>
              </a:rPr>
              <a:t>Você </a:t>
            </a:r>
            <a:r>
              <a:rPr lang="pt-BR" sz="1400" b="1" spc="-10" dirty="0">
                <a:latin typeface="Century Gothic"/>
                <a:cs typeface="Century Gothic"/>
              </a:rPr>
              <a:t>já </a:t>
            </a:r>
            <a:r>
              <a:rPr lang="pt-BR" sz="1400" b="1" spc="-5" dirty="0">
                <a:latin typeface="Century Gothic"/>
                <a:cs typeface="Century Gothic"/>
              </a:rPr>
              <a:t>fez uso de </a:t>
            </a:r>
            <a:r>
              <a:rPr lang="pt-BR" sz="1400" b="1" spc="-10" dirty="0">
                <a:latin typeface="Century Gothic"/>
                <a:cs typeface="Century Gothic"/>
              </a:rPr>
              <a:t>álcool, rebite </a:t>
            </a:r>
            <a:r>
              <a:rPr lang="pt-BR" sz="1400" b="1" spc="-5" dirty="0">
                <a:latin typeface="Century Gothic"/>
                <a:cs typeface="Century Gothic"/>
              </a:rPr>
              <a:t>ou outra droga </a:t>
            </a:r>
            <a:br>
              <a:rPr lang="pt-BR" sz="1400" b="1" spc="-5" dirty="0">
                <a:latin typeface="Century Gothic"/>
                <a:cs typeface="Century Gothic"/>
              </a:rPr>
            </a:br>
            <a:r>
              <a:rPr lang="pt-BR" sz="1400" b="1" spc="-5" dirty="0">
                <a:latin typeface="Century Gothic"/>
                <a:cs typeface="Century Gothic"/>
              </a:rPr>
              <a:t>antes de dirigir seu caminhão/ônibus/van/perua, sim ou não?</a:t>
            </a:r>
            <a:endParaRPr lang="pt-BR" sz="1400" b="1" dirty="0"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07419" y="6280651"/>
            <a:ext cx="17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  <p:sp>
        <p:nvSpPr>
          <p:cNvPr id="69" name="object 19"/>
          <p:cNvSpPr txBox="1"/>
          <p:nvPr/>
        </p:nvSpPr>
        <p:spPr>
          <a:xfrm>
            <a:off x="1922107" y="4520296"/>
            <a:ext cx="2254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0%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0" name="object 20"/>
          <p:cNvSpPr txBox="1"/>
          <p:nvPr/>
        </p:nvSpPr>
        <p:spPr>
          <a:xfrm>
            <a:off x="3398304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20%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1" name="object 21"/>
          <p:cNvSpPr txBox="1"/>
          <p:nvPr/>
        </p:nvSpPr>
        <p:spPr>
          <a:xfrm>
            <a:off x="4920780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40%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6443256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60%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3" name="object 23"/>
          <p:cNvSpPr txBox="1"/>
          <p:nvPr/>
        </p:nvSpPr>
        <p:spPr>
          <a:xfrm>
            <a:off x="7965986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80%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4" name="object 24"/>
          <p:cNvSpPr txBox="1"/>
          <p:nvPr/>
        </p:nvSpPr>
        <p:spPr>
          <a:xfrm>
            <a:off x="9441854" y="4520296"/>
            <a:ext cx="412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1</a:t>
            </a:r>
            <a:r>
              <a:rPr sz="1400" spc="-10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0</a:t>
            </a:r>
            <a:r>
              <a:rPr sz="1400" spc="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0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26916" y="5626862"/>
            <a:ext cx="3052988" cy="849496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481129" y="5767381"/>
            <a:ext cx="2154174" cy="228909"/>
            <a:chOff x="2237232" y="1418970"/>
            <a:chExt cx="2154174" cy="228909"/>
          </a:xfrm>
        </p:grpSpPr>
        <p:sp>
          <p:nvSpPr>
            <p:cNvPr id="90" name="object 25"/>
            <p:cNvSpPr/>
            <p:nvPr/>
          </p:nvSpPr>
          <p:spPr>
            <a:xfrm>
              <a:off x="223723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1" name="object 26"/>
            <p:cNvSpPr txBox="1"/>
            <p:nvPr/>
          </p:nvSpPr>
          <p:spPr>
            <a:xfrm>
              <a:off x="2360167" y="1418970"/>
              <a:ext cx="30924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Calibri"/>
                  <a:cs typeface="Calibri"/>
                </a:rPr>
                <a:t>Sim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92" name="object 27"/>
            <p:cNvSpPr/>
            <p:nvPr/>
          </p:nvSpPr>
          <p:spPr>
            <a:xfrm>
              <a:off x="300215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3" name="object 28"/>
            <p:cNvSpPr txBox="1"/>
            <p:nvPr/>
          </p:nvSpPr>
          <p:spPr>
            <a:xfrm>
              <a:off x="3124200" y="1418970"/>
              <a:ext cx="32829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latin typeface="Calibri"/>
                  <a:cs typeface="Calibri"/>
                </a:rPr>
                <a:t>N</a:t>
              </a:r>
              <a:r>
                <a:rPr sz="1400" spc="5" dirty="0">
                  <a:latin typeface="Calibri"/>
                  <a:cs typeface="Calibri"/>
                </a:rPr>
                <a:t>ã</a:t>
              </a:r>
              <a:r>
                <a:rPr sz="1400" dirty="0">
                  <a:latin typeface="Calibri"/>
                  <a:cs typeface="Calibri"/>
                </a:rPr>
                <a:t>o</a:t>
              </a:r>
              <a:endParaRPr sz="1400">
                <a:latin typeface="Calibri"/>
                <a:cs typeface="Calibri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733800" y="1418970"/>
              <a:ext cx="657606" cy="228909"/>
              <a:chOff x="6182867" y="1418970"/>
              <a:chExt cx="657606" cy="228909"/>
            </a:xfrm>
          </p:grpSpPr>
          <p:sp>
            <p:nvSpPr>
              <p:cNvPr id="95" name="object 29"/>
              <p:cNvSpPr/>
              <p:nvPr/>
            </p:nvSpPr>
            <p:spPr>
              <a:xfrm>
                <a:off x="6182867" y="1505711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/>
                  <a:cs typeface="Calibri"/>
                </a:endParaRPr>
              </a:p>
            </p:txBody>
          </p:sp>
          <p:sp>
            <p:nvSpPr>
              <p:cNvPr id="96" name="object 30"/>
              <p:cNvSpPr txBox="1"/>
              <p:nvPr/>
            </p:nvSpPr>
            <p:spPr>
              <a:xfrm>
                <a:off x="6305803" y="1418970"/>
                <a:ext cx="53467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latin typeface="Calibri"/>
                    <a:cs typeface="Calibri"/>
                  </a:rPr>
                  <a:t>N</a:t>
                </a:r>
                <a:r>
                  <a:rPr sz="1400" spc="5" dirty="0">
                    <a:latin typeface="Calibri"/>
                    <a:cs typeface="Calibri"/>
                  </a:rPr>
                  <a:t>S</a:t>
                </a:r>
                <a:r>
                  <a:rPr sz="1400" spc="-5" dirty="0">
                    <a:latin typeface="Calibri"/>
                    <a:cs typeface="Calibri"/>
                  </a:rPr>
                  <a:t>/</a:t>
                </a:r>
                <a:r>
                  <a:rPr sz="1400" spc="-15" dirty="0">
                    <a:latin typeface="Calibri"/>
                    <a:cs typeface="Calibri"/>
                  </a:rPr>
                  <a:t>N</a:t>
                </a:r>
                <a:r>
                  <a:rPr sz="1400" dirty="0">
                    <a:latin typeface="Calibri"/>
                    <a:cs typeface="Calibri"/>
                  </a:rPr>
                  <a:t>R</a:t>
                </a: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261566" y="359411"/>
            <a:ext cx="9680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Uso de drogas ao volante 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973159" y="2529644"/>
            <a:ext cx="7641462" cy="1989200"/>
            <a:chOff x="745236" y="2142744"/>
            <a:chExt cx="7641462" cy="1989200"/>
          </a:xfrm>
        </p:grpSpPr>
        <p:sp>
          <p:nvSpPr>
            <p:cNvPr id="65" name="object 3"/>
            <p:cNvSpPr/>
            <p:nvPr/>
          </p:nvSpPr>
          <p:spPr>
            <a:xfrm>
              <a:off x="801623" y="2572511"/>
              <a:ext cx="668020" cy="1074420"/>
            </a:xfrm>
            <a:custGeom>
              <a:avLst/>
              <a:gdLst/>
              <a:ahLst/>
              <a:cxnLst/>
              <a:rect l="l" t="t" r="r" b="b"/>
              <a:pathLst>
                <a:path w="668019" h="1074420">
                  <a:moveTo>
                    <a:pt x="0" y="1074420"/>
                  </a:moveTo>
                  <a:lnTo>
                    <a:pt x="667512" y="1074420"/>
                  </a:lnTo>
                  <a:lnTo>
                    <a:pt x="667512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1469136" y="2572511"/>
              <a:ext cx="6910070" cy="1074420"/>
            </a:xfrm>
            <a:custGeom>
              <a:avLst/>
              <a:gdLst/>
              <a:ahLst/>
              <a:cxnLst/>
              <a:rect l="l" t="t" r="r" b="b"/>
              <a:pathLst>
                <a:path w="6910070" h="1074420">
                  <a:moveTo>
                    <a:pt x="0" y="1074420"/>
                  </a:moveTo>
                  <a:lnTo>
                    <a:pt x="6909815" y="1074420"/>
                  </a:lnTo>
                  <a:lnTo>
                    <a:pt x="6909815" y="0"/>
                  </a:lnTo>
                  <a:lnTo>
                    <a:pt x="0" y="0"/>
                  </a:lnTo>
                  <a:lnTo>
                    <a:pt x="0" y="107442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8382761" y="2572511"/>
              <a:ext cx="0" cy="1074420"/>
            </a:xfrm>
            <a:custGeom>
              <a:avLst/>
              <a:gdLst/>
              <a:ahLst/>
              <a:cxnLst/>
              <a:rect l="l" t="t" r="r" b="b"/>
              <a:pathLst>
                <a:path h="1074420">
                  <a:moveTo>
                    <a:pt x="0" y="0"/>
                  </a:moveTo>
                  <a:lnTo>
                    <a:pt x="0" y="1074420"/>
                  </a:lnTo>
                </a:path>
              </a:pathLst>
            </a:custGeom>
            <a:ln w="7619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"/>
            <p:cNvSpPr/>
            <p:nvPr/>
          </p:nvSpPr>
          <p:spPr>
            <a:xfrm>
              <a:off x="801623" y="4076700"/>
              <a:ext cx="7585075" cy="0"/>
            </a:xfrm>
            <a:custGeom>
              <a:avLst/>
              <a:gdLst/>
              <a:ahLst/>
              <a:cxnLst/>
              <a:rect l="l" t="t" r="r" b="b"/>
              <a:pathLst>
                <a:path w="7585075">
                  <a:moveTo>
                    <a:pt x="0" y="0"/>
                  </a:moveTo>
                  <a:lnTo>
                    <a:pt x="75849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"/>
            <p:cNvSpPr/>
            <p:nvPr/>
          </p:nvSpPr>
          <p:spPr>
            <a:xfrm>
              <a:off x="801623" y="40767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"/>
            <p:cNvSpPr/>
            <p:nvPr/>
          </p:nvSpPr>
          <p:spPr>
            <a:xfrm>
              <a:off x="2318004" y="40767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"/>
            <p:cNvSpPr/>
            <p:nvPr/>
          </p:nvSpPr>
          <p:spPr>
            <a:xfrm>
              <a:off x="3835908" y="40767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0"/>
            <p:cNvSpPr/>
            <p:nvPr/>
          </p:nvSpPr>
          <p:spPr>
            <a:xfrm>
              <a:off x="5352288" y="40767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1"/>
            <p:cNvSpPr/>
            <p:nvPr/>
          </p:nvSpPr>
          <p:spPr>
            <a:xfrm>
              <a:off x="6870192" y="40767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2"/>
            <p:cNvSpPr/>
            <p:nvPr/>
          </p:nvSpPr>
          <p:spPr>
            <a:xfrm>
              <a:off x="8386571" y="40767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3"/>
            <p:cNvSpPr/>
            <p:nvPr/>
          </p:nvSpPr>
          <p:spPr>
            <a:xfrm>
              <a:off x="801623" y="2142744"/>
              <a:ext cx="0" cy="1934210"/>
            </a:xfrm>
            <a:custGeom>
              <a:avLst/>
              <a:gdLst/>
              <a:ahLst/>
              <a:cxnLst/>
              <a:rect l="l" t="t" r="r" b="b"/>
              <a:pathLst>
                <a:path h="1934210">
                  <a:moveTo>
                    <a:pt x="0" y="1933955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4"/>
            <p:cNvSpPr/>
            <p:nvPr/>
          </p:nvSpPr>
          <p:spPr>
            <a:xfrm>
              <a:off x="745236" y="407670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5"/>
            <p:cNvSpPr/>
            <p:nvPr/>
          </p:nvSpPr>
          <p:spPr>
            <a:xfrm>
              <a:off x="745236" y="2142744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3"/>
          <p:cNvSpPr txBox="1"/>
          <p:nvPr/>
        </p:nvSpPr>
        <p:spPr>
          <a:xfrm>
            <a:off x="2018517" y="3277374"/>
            <a:ext cx="6812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75" name="object 23"/>
          <p:cNvSpPr txBox="1"/>
          <p:nvPr/>
        </p:nvSpPr>
        <p:spPr>
          <a:xfrm>
            <a:off x="9445948" y="3277374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</a:t>
            </a:r>
            <a:r>
              <a:rPr sz="1400" b="1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86" name="object 23"/>
          <p:cNvSpPr txBox="1"/>
          <p:nvPr/>
        </p:nvSpPr>
        <p:spPr>
          <a:xfrm>
            <a:off x="2700774" y="3277374"/>
            <a:ext cx="68955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91</a:t>
            </a:r>
            <a:r>
              <a:rPr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6334" y="1427589"/>
            <a:ext cx="9672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cap="all" spc="-10" dirty="0">
                <a:solidFill>
                  <a:srgbClr val="003825"/>
                </a:solidFill>
                <a:latin typeface="Century Gothic"/>
                <a:cs typeface="Century Gothic"/>
              </a:rPr>
              <a:t>para todos 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– estimulada e única)</a:t>
            </a:r>
            <a:endParaRPr lang="en-US" sz="1400" dirty="0">
              <a:solidFill>
                <a:srgbClr val="003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65" y="1042943"/>
            <a:ext cx="12196821" cy="832677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1867210"/>
            <a:ext cx="12188825" cy="4335438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0" y="1199388"/>
            <a:ext cx="12188825" cy="201978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estimulada e única para cada opção)</a:t>
            </a:r>
            <a:endParaRPr lang="pt-BR" sz="1600" spc="-10" dirty="0">
              <a:solidFill>
                <a:srgbClr val="003825"/>
              </a:solidFill>
              <a:latin typeface="Century Gothic"/>
              <a:cs typeface="Century Gothic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bject 2"/>
          <p:cNvSpPr txBox="1">
            <a:spLocks/>
          </p:cNvSpPr>
          <p:nvPr/>
        </p:nvSpPr>
        <p:spPr>
          <a:xfrm>
            <a:off x="-1" y="296279"/>
            <a:ext cx="1218882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lang="pt-BR" sz="21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Tipos de drogas mais usadas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42940"/>
            <a:ext cx="12188825" cy="0"/>
          </a:xfrm>
          <a:prstGeom prst="line">
            <a:avLst/>
          </a:prstGeom>
          <a:ln w="15240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0" y="6191392"/>
            <a:ext cx="12188825" cy="0"/>
          </a:xfrm>
          <a:prstGeom prst="line">
            <a:avLst/>
          </a:prstGeom>
          <a:ln w="15240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1428356"/>
            <a:ext cx="12188825" cy="32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400" b="1" spc="-10" dirty="0">
                <a:latin typeface="Century Gothic"/>
                <a:cs typeface="Century Gothic"/>
              </a:rPr>
              <a:t>(SE SIM NA ANTERIOR) E antes de dirigir seu caminhão/ônibus/van/perua você já fez uso de:</a:t>
            </a:r>
            <a:endParaRPr lang="en-US" sz="1400" b="1" spc="-10" dirty="0">
              <a:latin typeface="Century Gothic"/>
              <a:cs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6867" y="2284119"/>
            <a:ext cx="1724751" cy="2865688"/>
            <a:chOff x="285343" y="2368227"/>
            <a:chExt cx="1120267" cy="2865688"/>
          </a:xfrm>
        </p:grpSpPr>
        <p:sp>
          <p:nvSpPr>
            <p:cNvPr id="144" name="object 53"/>
            <p:cNvSpPr txBox="1"/>
            <p:nvPr/>
          </p:nvSpPr>
          <p:spPr>
            <a:xfrm>
              <a:off x="285343" y="4728648"/>
              <a:ext cx="111887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cs typeface="Trebuchet MS"/>
                </a:rPr>
                <a:t>Outras</a:t>
              </a:r>
              <a:r>
                <a:rPr sz="1600" spc="-55" dirty="0">
                  <a:cs typeface="Trebuchet MS"/>
                </a:rPr>
                <a:t> </a:t>
              </a:r>
              <a:r>
                <a:rPr sz="1600" spc="-5" dirty="0">
                  <a:cs typeface="Trebuchet MS"/>
                </a:rPr>
                <a:t>drogas</a:t>
              </a:r>
              <a:endParaRPr sz="1600">
                <a:cs typeface="Trebuchet MS"/>
              </a:endParaRPr>
            </a:p>
          </p:txBody>
        </p:sp>
        <p:sp>
          <p:nvSpPr>
            <p:cNvPr id="145" name="object 54"/>
            <p:cNvSpPr txBox="1"/>
            <p:nvPr/>
          </p:nvSpPr>
          <p:spPr>
            <a:xfrm>
              <a:off x="688288" y="4138479"/>
              <a:ext cx="71628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cs typeface="Trebuchet MS"/>
                </a:rPr>
                <a:t>Mac</a:t>
              </a:r>
              <a:r>
                <a:rPr sz="1600" spc="-10" dirty="0">
                  <a:cs typeface="Trebuchet MS"/>
                </a:rPr>
                <a:t>o</a:t>
              </a:r>
              <a:r>
                <a:rPr sz="1600" spc="-5" dirty="0">
                  <a:cs typeface="Trebuchet MS"/>
                </a:rPr>
                <a:t>nha</a:t>
              </a:r>
              <a:endParaRPr sz="1600">
                <a:cs typeface="Trebuchet MS"/>
              </a:endParaRPr>
            </a:p>
          </p:txBody>
        </p:sp>
        <p:sp>
          <p:nvSpPr>
            <p:cNvPr id="146" name="object 55"/>
            <p:cNvSpPr txBox="1"/>
            <p:nvPr/>
          </p:nvSpPr>
          <p:spPr>
            <a:xfrm>
              <a:off x="754430" y="3548438"/>
              <a:ext cx="649605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600" spc="-5" dirty="0">
                  <a:cs typeface="Trebuchet MS"/>
                </a:rPr>
                <a:t>C</a:t>
              </a:r>
              <a:r>
                <a:rPr sz="1600" spc="-10" dirty="0">
                  <a:cs typeface="Trebuchet MS"/>
                </a:rPr>
                <a:t>o</a:t>
              </a:r>
              <a:r>
                <a:rPr sz="1600" spc="-5" dirty="0">
                  <a:cs typeface="Trebuchet MS"/>
                </a:rPr>
                <a:t>caí</a:t>
              </a:r>
              <a:r>
                <a:rPr sz="1600" spc="-10" dirty="0">
                  <a:cs typeface="Trebuchet MS"/>
                </a:rPr>
                <a:t>n</a:t>
              </a:r>
              <a:r>
                <a:rPr sz="1600" dirty="0">
                  <a:cs typeface="Trebuchet MS"/>
                </a:rPr>
                <a:t>a</a:t>
              </a:r>
              <a:endParaRPr sz="1600">
                <a:cs typeface="Trebuchet MS"/>
              </a:endParaRPr>
            </a:p>
          </p:txBody>
        </p:sp>
        <p:sp>
          <p:nvSpPr>
            <p:cNvPr id="151" name="object 56"/>
            <p:cNvSpPr txBox="1"/>
            <p:nvPr/>
          </p:nvSpPr>
          <p:spPr>
            <a:xfrm>
              <a:off x="861415" y="2958269"/>
              <a:ext cx="544195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5"/>
                </a:spcBef>
              </a:pPr>
              <a:r>
                <a:rPr sz="1600" spc="-5" dirty="0">
                  <a:cs typeface="Trebuchet MS"/>
                </a:rPr>
                <a:t>Rebite</a:t>
              </a:r>
              <a:endParaRPr sz="1600">
                <a:cs typeface="Trebuchet MS"/>
              </a:endParaRPr>
            </a:p>
          </p:txBody>
        </p:sp>
        <p:sp>
          <p:nvSpPr>
            <p:cNvPr id="152" name="object 57"/>
            <p:cNvSpPr txBox="1"/>
            <p:nvPr/>
          </p:nvSpPr>
          <p:spPr>
            <a:xfrm>
              <a:off x="890371" y="2368227"/>
              <a:ext cx="513715" cy="5059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5"/>
                </a:spcBef>
              </a:pPr>
              <a:r>
                <a:rPr sz="1600" dirty="0">
                  <a:cs typeface="Trebuchet MS"/>
                </a:rPr>
                <a:t>Á</a:t>
              </a:r>
              <a:r>
                <a:rPr sz="1600" spc="-10" dirty="0">
                  <a:cs typeface="Trebuchet MS"/>
                </a:rPr>
                <a:t>l</a:t>
              </a:r>
              <a:r>
                <a:rPr sz="1600" spc="-5" dirty="0">
                  <a:cs typeface="Trebuchet MS"/>
                </a:rPr>
                <a:t>co</a:t>
              </a:r>
              <a:r>
                <a:rPr sz="1600" spc="-10" dirty="0">
                  <a:cs typeface="Trebuchet MS"/>
                </a:rPr>
                <a:t>o</a:t>
              </a:r>
              <a:r>
                <a:rPr sz="1600" dirty="0">
                  <a:cs typeface="Trebuchet MS"/>
                </a:rPr>
                <a:t>l</a:t>
              </a:r>
            </a:p>
          </p:txBody>
        </p:sp>
      </p:grpSp>
      <p:sp>
        <p:nvSpPr>
          <p:cNvPr id="153" name="object 3"/>
          <p:cNvSpPr/>
          <p:nvPr/>
        </p:nvSpPr>
        <p:spPr>
          <a:xfrm>
            <a:off x="3114210" y="4655349"/>
            <a:ext cx="250190" cy="327660"/>
          </a:xfrm>
          <a:custGeom>
            <a:avLst/>
            <a:gdLst/>
            <a:ahLst/>
            <a:cxnLst/>
            <a:rect l="l" t="t" r="r" b="b"/>
            <a:pathLst>
              <a:path w="250190" h="327660">
                <a:moveTo>
                  <a:pt x="249935" y="0"/>
                </a:moveTo>
                <a:lnTo>
                  <a:pt x="0" y="0"/>
                </a:lnTo>
                <a:lnTo>
                  <a:pt x="0" y="327659"/>
                </a:lnTo>
                <a:lnTo>
                  <a:pt x="249935" y="327659"/>
                </a:lnTo>
                <a:lnTo>
                  <a:pt x="24993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4"/>
          <p:cNvSpPr/>
          <p:nvPr/>
        </p:nvSpPr>
        <p:spPr>
          <a:xfrm>
            <a:off x="3114210" y="4065561"/>
            <a:ext cx="419100" cy="327660"/>
          </a:xfrm>
          <a:custGeom>
            <a:avLst/>
            <a:gdLst/>
            <a:ahLst/>
            <a:cxnLst/>
            <a:rect l="l" t="t" r="r" b="b"/>
            <a:pathLst>
              <a:path w="419100" h="327660">
                <a:moveTo>
                  <a:pt x="419099" y="0"/>
                </a:moveTo>
                <a:lnTo>
                  <a:pt x="0" y="0"/>
                </a:lnTo>
                <a:lnTo>
                  <a:pt x="0" y="327660"/>
                </a:lnTo>
                <a:lnTo>
                  <a:pt x="419099" y="327660"/>
                </a:lnTo>
                <a:lnTo>
                  <a:pt x="419099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5"/>
          <p:cNvSpPr/>
          <p:nvPr/>
        </p:nvSpPr>
        <p:spPr>
          <a:xfrm>
            <a:off x="3114210" y="3475774"/>
            <a:ext cx="500380" cy="327660"/>
          </a:xfrm>
          <a:custGeom>
            <a:avLst/>
            <a:gdLst/>
            <a:ahLst/>
            <a:cxnLst/>
            <a:rect l="l" t="t" r="r" b="b"/>
            <a:pathLst>
              <a:path w="500380" h="327660">
                <a:moveTo>
                  <a:pt x="499872" y="0"/>
                </a:moveTo>
                <a:lnTo>
                  <a:pt x="0" y="0"/>
                </a:lnTo>
                <a:lnTo>
                  <a:pt x="0" y="327659"/>
                </a:lnTo>
                <a:lnTo>
                  <a:pt x="499872" y="327659"/>
                </a:lnTo>
                <a:lnTo>
                  <a:pt x="499872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6"/>
          <p:cNvSpPr/>
          <p:nvPr/>
        </p:nvSpPr>
        <p:spPr>
          <a:xfrm>
            <a:off x="3114210" y="2885986"/>
            <a:ext cx="2336800" cy="327660"/>
          </a:xfrm>
          <a:custGeom>
            <a:avLst/>
            <a:gdLst/>
            <a:ahLst/>
            <a:cxnLst/>
            <a:rect l="l" t="t" r="r" b="b"/>
            <a:pathLst>
              <a:path w="2336800" h="327660">
                <a:moveTo>
                  <a:pt x="2336291" y="0"/>
                </a:moveTo>
                <a:lnTo>
                  <a:pt x="0" y="0"/>
                </a:lnTo>
                <a:lnTo>
                  <a:pt x="0" y="327660"/>
                </a:lnTo>
                <a:lnTo>
                  <a:pt x="2336291" y="327660"/>
                </a:lnTo>
                <a:lnTo>
                  <a:pt x="2336291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7"/>
          <p:cNvSpPr/>
          <p:nvPr/>
        </p:nvSpPr>
        <p:spPr>
          <a:xfrm>
            <a:off x="3114210" y="2296198"/>
            <a:ext cx="4759960" cy="327660"/>
          </a:xfrm>
          <a:custGeom>
            <a:avLst/>
            <a:gdLst/>
            <a:ahLst/>
            <a:cxnLst/>
            <a:rect l="l" t="t" r="r" b="b"/>
            <a:pathLst>
              <a:path w="4759960" h="327660">
                <a:moveTo>
                  <a:pt x="4759452" y="0"/>
                </a:moveTo>
                <a:lnTo>
                  <a:pt x="0" y="0"/>
                </a:lnTo>
                <a:lnTo>
                  <a:pt x="0" y="327660"/>
                </a:lnTo>
                <a:lnTo>
                  <a:pt x="4759452" y="327660"/>
                </a:lnTo>
                <a:lnTo>
                  <a:pt x="4759452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8"/>
          <p:cNvSpPr/>
          <p:nvPr/>
        </p:nvSpPr>
        <p:spPr>
          <a:xfrm>
            <a:off x="3364146" y="4655349"/>
            <a:ext cx="7096125" cy="327660"/>
          </a:xfrm>
          <a:custGeom>
            <a:avLst/>
            <a:gdLst/>
            <a:ahLst/>
            <a:cxnLst/>
            <a:rect l="l" t="t" r="r" b="b"/>
            <a:pathLst>
              <a:path w="7096125" h="327660">
                <a:moveTo>
                  <a:pt x="7095744" y="0"/>
                </a:moveTo>
                <a:lnTo>
                  <a:pt x="0" y="0"/>
                </a:lnTo>
                <a:lnTo>
                  <a:pt x="0" y="327659"/>
                </a:lnTo>
                <a:lnTo>
                  <a:pt x="7095744" y="327659"/>
                </a:lnTo>
                <a:lnTo>
                  <a:pt x="7095744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9"/>
          <p:cNvSpPr/>
          <p:nvPr/>
        </p:nvSpPr>
        <p:spPr>
          <a:xfrm>
            <a:off x="3533309" y="4065561"/>
            <a:ext cx="6926580" cy="327660"/>
          </a:xfrm>
          <a:custGeom>
            <a:avLst/>
            <a:gdLst/>
            <a:ahLst/>
            <a:cxnLst/>
            <a:rect l="l" t="t" r="r" b="b"/>
            <a:pathLst>
              <a:path w="6926580" h="327660">
                <a:moveTo>
                  <a:pt x="6926580" y="0"/>
                </a:moveTo>
                <a:lnTo>
                  <a:pt x="0" y="0"/>
                </a:lnTo>
                <a:lnTo>
                  <a:pt x="0" y="327660"/>
                </a:lnTo>
                <a:lnTo>
                  <a:pt x="6926580" y="327660"/>
                </a:lnTo>
                <a:lnTo>
                  <a:pt x="6926580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0"/>
          <p:cNvSpPr/>
          <p:nvPr/>
        </p:nvSpPr>
        <p:spPr>
          <a:xfrm>
            <a:off x="3614081" y="3475774"/>
            <a:ext cx="6845934" cy="327660"/>
          </a:xfrm>
          <a:custGeom>
            <a:avLst/>
            <a:gdLst/>
            <a:ahLst/>
            <a:cxnLst/>
            <a:rect l="l" t="t" r="r" b="b"/>
            <a:pathLst>
              <a:path w="6845934" h="327660">
                <a:moveTo>
                  <a:pt x="6845808" y="0"/>
                </a:moveTo>
                <a:lnTo>
                  <a:pt x="0" y="0"/>
                </a:lnTo>
                <a:lnTo>
                  <a:pt x="0" y="327659"/>
                </a:lnTo>
                <a:lnTo>
                  <a:pt x="6845808" y="327659"/>
                </a:lnTo>
                <a:lnTo>
                  <a:pt x="684580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1"/>
          <p:cNvSpPr/>
          <p:nvPr/>
        </p:nvSpPr>
        <p:spPr>
          <a:xfrm>
            <a:off x="5450502" y="2885986"/>
            <a:ext cx="5009515" cy="327660"/>
          </a:xfrm>
          <a:custGeom>
            <a:avLst/>
            <a:gdLst/>
            <a:ahLst/>
            <a:cxnLst/>
            <a:rect l="l" t="t" r="r" b="b"/>
            <a:pathLst>
              <a:path w="5009515" h="327660">
                <a:moveTo>
                  <a:pt x="5009388" y="0"/>
                </a:moveTo>
                <a:lnTo>
                  <a:pt x="0" y="0"/>
                </a:lnTo>
                <a:lnTo>
                  <a:pt x="0" y="327660"/>
                </a:lnTo>
                <a:lnTo>
                  <a:pt x="5009388" y="327660"/>
                </a:lnTo>
                <a:lnTo>
                  <a:pt x="500938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2"/>
          <p:cNvSpPr/>
          <p:nvPr/>
        </p:nvSpPr>
        <p:spPr>
          <a:xfrm>
            <a:off x="7873661" y="2296198"/>
            <a:ext cx="2586355" cy="327660"/>
          </a:xfrm>
          <a:custGeom>
            <a:avLst/>
            <a:gdLst/>
            <a:ahLst/>
            <a:cxnLst/>
            <a:rect l="l" t="t" r="r" b="b"/>
            <a:pathLst>
              <a:path w="2586354" h="327660">
                <a:moveTo>
                  <a:pt x="2586228" y="0"/>
                </a:moveTo>
                <a:lnTo>
                  <a:pt x="0" y="0"/>
                </a:lnTo>
                <a:lnTo>
                  <a:pt x="0" y="327660"/>
                </a:lnTo>
                <a:lnTo>
                  <a:pt x="2586228" y="327660"/>
                </a:lnTo>
                <a:lnTo>
                  <a:pt x="258622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3"/>
          <p:cNvSpPr/>
          <p:nvPr/>
        </p:nvSpPr>
        <p:spPr>
          <a:xfrm>
            <a:off x="3114210" y="5114073"/>
            <a:ext cx="7345680" cy="0"/>
          </a:xfrm>
          <a:custGeom>
            <a:avLst/>
            <a:gdLst/>
            <a:ahLst/>
            <a:cxnLst/>
            <a:rect l="l" t="t" r="r" b="b"/>
            <a:pathLst>
              <a:path w="7345680">
                <a:moveTo>
                  <a:pt x="0" y="0"/>
                </a:moveTo>
                <a:lnTo>
                  <a:pt x="73456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4"/>
          <p:cNvSpPr/>
          <p:nvPr/>
        </p:nvSpPr>
        <p:spPr>
          <a:xfrm>
            <a:off x="3114210" y="511407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5"/>
          <p:cNvSpPr/>
          <p:nvPr/>
        </p:nvSpPr>
        <p:spPr>
          <a:xfrm>
            <a:off x="4583346" y="511407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6"/>
          <p:cNvSpPr/>
          <p:nvPr/>
        </p:nvSpPr>
        <p:spPr>
          <a:xfrm>
            <a:off x="6052481" y="511407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"/>
          <p:cNvSpPr/>
          <p:nvPr/>
        </p:nvSpPr>
        <p:spPr>
          <a:xfrm>
            <a:off x="7521617" y="511407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8"/>
          <p:cNvSpPr/>
          <p:nvPr/>
        </p:nvSpPr>
        <p:spPr>
          <a:xfrm>
            <a:off x="8990754" y="511407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9"/>
          <p:cNvSpPr/>
          <p:nvPr/>
        </p:nvSpPr>
        <p:spPr>
          <a:xfrm>
            <a:off x="10459890" y="511407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20"/>
          <p:cNvSpPr/>
          <p:nvPr/>
        </p:nvSpPr>
        <p:spPr>
          <a:xfrm>
            <a:off x="3114210" y="2165133"/>
            <a:ext cx="0" cy="2948940"/>
          </a:xfrm>
          <a:custGeom>
            <a:avLst/>
            <a:gdLst/>
            <a:ahLst/>
            <a:cxnLst/>
            <a:rect l="l" t="t" r="r" b="b"/>
            <a:pathLst>
              <a:path h="2948940">
                <a:moveTo>
                  <a:pt x="0" y="294894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21"/>
          <p:cNvSpPr/>
          <p:nvPr/>
        </p:nvSpPr>
        <p:spPr>
          <a:xfrm>
            <a:off x="3059346" y="5114073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22"/>
          <p:cNvSpPr/>
          <p:nvPr/>
        </p:nvSpPr>
        <p:spPr>
          <a:xfrm>
            <a:off x="3059346" y="4524285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23"/>
          <p:cNvSpPr/>
          <p:nvPr/>
        </p:nvSpPr>
        <p:spPr>
          <a:xfrm>
            <a:off x="3059346" y="3934497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24"/>
          <p:cNvSpPr/>
          <p:nvPr/>
        </p:nvSpPr>
        <p:spPr>
          <a:xfrm>
            <a:off x="3059346" y="3344709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25"/>
          <p:cNvSpPr/>
          <p:nvPr/>
        </p:nvSpPr>
        <p:spPr>
          <a:xfrm>
            <a:off x="3059346" y="2754921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26"/>
          <p:cNvSpPr/>
          <p:nvPr/>
        </p:nvSpPr>
        <p:spPr>
          <a:xfrm>
            <a:off x="3059346" y="2165133"/>
            <a:ext cx="55244" cy="0"/>
          </a:xfrm>
          <a:custGeom>
            <a:avLst/>
            <a:gdLst/>
            <a:ahLst/>
            <a:cxnLst/>
            <a:rect l="l" t="t" r="r" b="b"/>
            <a:pathLst>
              <a:path w="5524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2" name="Group 211"/>
          <p:cNvGrpSpPr/>
          <p:nvPr/>
        </p:nvGrpSpPr>
        <p:grpSpPr>
          <a:xfrm>
            <a:off x="3002450" y="5139982"/>
            <a:ext cx="7665466" cy="228268"/>
            <a:chOff x="1227836" y="4610100"/>
            <a:chExt cx="7665466" cy="228268"/>
          </a:xfrm>
        </p:grpSpPr>
        <p:sp>
          <p:nvSpPr>
            <p:cNvPr id="213" name="object 47"/>
            <p:cNvSpPr txBox="1"/>
            <p:nvPr/>
          </p:nvSpPr>
          <p:spPr>
            <a:xfrm>
              <a:off x="1227836" y="4610100"/>
              <a:ext cx="22542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0%</a:t>
              </a:r>
              <a:endParaRPr sz="1400">
                <a:cs typeface="Trebuchet MS"/>
              </a:endParaRPr>
            </a:p>
          </p:txBody>
        </p:sp>
        <p:sp>
          <p:nvSpPr>
            <p:cNvPr id="214" name="object 48"/>
            <p:cNvSpPr txBox="1"/>
            <p:nvPr/>
          </p:nvSpPr>
          <p:spPr>
            <a:xfrm>
              <a:off x="2650363" y="4610100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20%</a:t>
              </a:r>
              <a:endParaRPr sz="1400" dirty="0">
                <a:cs typeface="Trebuchet MS"/>
              </a:endParaRPr>
            </a:p>
          </p:txBody>
        </p:sp>
        <p:sp>
          <p:nvSpPr>
            <p:cNvPr id="215" name="object 49"/>
            <p:cNvSpPr txBox="1"/>
            <p:nvPr/>
          </p:nvSpPr>
          <p:spPr>
            <a:xfrm>
              <a:off x="4119498" y="4610100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40%</a:t>
              </a:r>
              <a:endParaRPr sz="1400">
                <a:cs typeface="Trebuchet MS"/>
              </a:endParaRPr>
            </a:p>
          </p:txBody>
        </p:sp>
        <p:sp>
          <p:nvSpPr>
            <p:cNvPr id="216" name="object 50"/>
            <p:cNvSpPr txBox="1"/>
            <p:nvPr/>
          </p:nvSpPr>
          <p:spPr>
            <a:xfrm>
              <a:off x="5588634" y="4610100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60%</a:t>
              </a:r>
              <a:endParaRPr sz="1400">
                <a:cs typeface="Trebuchet MS"/>
              </a:endParaRPr>
            </a:p>
          </p:txBody>
        </p:sp>
        <p:sp>
          <p:nvSpPr>
            <p:cNvPr id="217" name="object 51"/>
            <p:cNvSpPr txBox="1"/>
            <p:nvPr/>
          </p:nvSpPr>
          <p:spPr>
            <a:xfrm>
              <a:off x="7058025" y="4610100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80%</a:t>
              </a:r>
              <a:endParaRPr sz="1400">
                <a:cs typeface="Trebuchet MS"/>
              </a:endParaRPr>
            </a:p>
          </p:txBody>
        </p:sp>
        <p:sp>
          <p:nvSpPr>
            <p:cNvPr id="224" name="object 52"/>
            <p:cNvSpPr txBox="1"/>
            <p:nvPr/>
          </p:nvSpPr>
          <p:spPr>
            <a:xfrm>
              <a:off x="8480552" y="4610100"/>
              <a:ext cx="41275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1</a:t>
              </a:r>
              <a:r>
                <a:rPr sz="1400" spc="-10" dirty="0">
                  <a:cs typeface="Trebuchet MS"/>
                </a:rPr>
                <a:t>0</a:t>
              </a:r>
              <a:r>
                <a:rPr sz="1400" spc="5" dirty="0">
                  <a:cs typeface="Trebuchet MS"/>
                </a:rPr>
                <a:t>0</a:t>
              </a:r>
              <a:r>
                <a:rPr sz="1400" dirty="0">
                  <a:cs typeface="Trebuchet MS"/>
                </a:rPr>
                <a:t>%</a:t>
              </a:r>
            </a:p>
          </p:txBody>
        </p:sp>
      </p:grpSp>
      <p:sp>
        <p:nvSpPr>
          <p:cNvPr id="147" name="object 23"/>
          <p:cNvSpPr txBox="1"/>
          <p:nvPr/>
        </p:nvSpPr>
        <p:spPr>
          <a:xfrm>
            <a:off x="3180523" y="2277490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64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46" name="object 23"/>
          <p:cNvSpPr txBox="1"/>
          <p:nvPr/>
        </p:nvSpPr>
        <p:spPr>
          <a:xfrm>
            <a:off x="7941843" y="2277490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35,2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47" name="object 2"/>
          <p:cNvSpPr txBox="1">
            <a:spLocks/>
          </p:cNvSpPr>
          <p:nvPr/>
        </p:nvSpPr>
        <p:spPr>
          <a:xfrm>
            <a:off x="0" y="635368"/>
            <a:ext cx="121888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b="1" spc="-5" dirty="0">
                <a:solidFill>
                  <a:schemeClr val="bg1"/>
                </a:solidFill>
                <a:latin typeface="Century Gothic"/>
                <a:cs typeface="Century Gothic"/>
              </a:rPr>
              <a:t>(apenas 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quem </a:t>
            </a:r>
            <a:r>
              <a:rPr lang="pt-BR" sz="1400" b="1" spc="-5" dirty="0">
                <a:solidFill>
                  <a:schemeClr val="bg1"/>
                </a:solidFill>
                <a:latin typeface="Century Gothic"/>
                <a:cs typeface="Century Gothic"/>
              </a:rPr>
              <a:t>afirmou ter feito 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uso de drogas ao </a:t>
            </a:r>
            <a:r>
              <a:rPr lang="pt-BR" sz="1400" b="1" spc="-5" dirty="0">
                <a:solidFill>
                  <a:schemeClr val="bg1"/>
                </a:solidFill>
                <a:latin typeface="Century Gothic"/>
                <a:cs typeface="Century Gothic"/>
              </a:rPr>
              <a:t>volante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248" name="object 23"/>
          <p:cNvSpPr txBox="1"/>
          <p:nvPr/>
        </p:nvSpPr>
        <p:spPr>
          <a:xfrm>
            <a:off x="3181533" y="2875665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31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49" name="object 23"/>
          <p:cNvSpPr txBox="1"/>
          <p:nvPr/>
        </p:nvSpPr>
        <p:spPr>
          <a:xfrm>
            <a:off x="7942853" y="2875665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68,2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50" name="object 23"/>
          <p:cNvSpPr txBox="1"/>
          <p:nvPr/>
        </p:nvSpPr>
        <p:spPr>
          <a:xfrm>
            <a:off x="3165723" y="3457018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51" name="object 23"/>
          <p:cNvSpPr txBox="1"/>
          <p:nvPr/>
        </p:nvSpPr>
        <p:spPr>
          <a:xfrm>
            <a:off x="3843569" y="3457018"/>
            <a:ext cx="64508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93,2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52" name="object 23"/>
          <p:cNvSpPr txBox="1"/>
          <p:nvPr/>
        </p:nvSpPr>
        <p:spPr>
          <a:xfrm>
            <a:off x="3158324" y="4046782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5,7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53" name="object 23"/>
          <p:cNvSpPr txBox="1"/>
          <p:nvPr/>
        </p:nvSpPr>
        <p:spPr>
          <a:xfrm>
            <a:off x="3836170" y="4046782"/>
            <a:ext cx="64508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94,3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54" name="object 23"/>
          <p:cNvSpPr txBox="1"/>
          <p:nvPr/>
        </p:nvSpPr>
        <p:spPr>
          <a:xfrm>
            <a:off x="3150924" y="4644957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3,4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255" name="object 23"/>
          <p:cNvSpPr txBox="1"/>
          <p:nvPr/>
        </p:nvSpPr>
        <p:spPr>
          <a:xfrm>
            <a:off x="3828770" y="4644957"/>
            <a:ext cx="64508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96,6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grpSp>
        <p:nvGrpSpPr>
          <p:cNvPr id="272" name="Group 271"/>
          <p:cNvGrpSpPr/>
          <p:nvPr/>
        </p:nvGrpSpPr>
        <p:grpSpPr>
          <a:xfrm>
            <a:off x="798992" y="5677328"/>
            <a:ext cx="3052988" cy="849496"/>
            <a:chOff x="2026916" y="5626862"/>
            <a:chExt cx="3052988" cy="849496"/>
          </a:xfrm>
        </p:grpSpPr>
        <p:sp>
          <p:nvSpPr>
            <p:cNvPr id="273" name="Rectangle 272"/>
            <p:cNvSpPr/>
            <p:nvPr/>
          </p:nvSpPr>
          <p:spPr>
            <a:xfrm>
              <a:off x="2026916" y="5626862"/>
              <a:ext cx="3052988" cy="849496"/>
            </a:xfrm>
            <a:prstGeom prst="rect">
              <a:avLst/>
            </a:prstGeom>
            <a:noFill/>
            <a:ln w="12700" cmpd="sng">
              <a:solidFill>
                <a:srgbClr val="A8FAB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2481129" y="5767381"/>
              <a:ext cx="2154174" cy="228909"/>
              <a:chOff x="2237232" y="1418970"/>
              <a:chExt cx="2154174" cy="228909"/>
            </a:xfrm>
          </p:grpSpPr>
          <p:sp>
            <p:nvSpPr>
              <p:cNvPr id="275" name="object 25"/>
              <p:cNvSpPr/>
              <p:nvPr/>
            </p:nvSpPr>
            <p:spPr>
              <a:xfrm>
                <a:off x="2237232" y="1505711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4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00561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/>
                  <a:cs typeface="Calibri"/>
                </a:endParaRPr>
              </a:p>
            </p:txBody>
          </p:sp>
          <p:sp>
            <p:nvSpPr>
              <p:cNvPr id="276" name="object 26"/>
              <p:cNvSpPr txBox="1"/>
              <p:nvPr/>
            </p:nvSpPr>
            <p:spPr>
              <a:xfrm>
                <a:off x="2360167" y="1418970"/>
                <a:ext cx="30924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5" dirty="0">
                    <a:latin typeface="Calibri"/>
                    <a:cs typeface="Calibri"/>
                  </a:rPr>
                  <a:t>Sim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sp>
            <p:nvSpPr>
              <p:cNvPr id="277" name="object 27"/>
              <p:cNvSpPr/>
              <p:nvPr/>
            </p:nvSpPr>
            <p:spPr>
              <a:xfrm>
                <a:off x="3002152" y="1505711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8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/>
                  <a:cs typeface="Calibri"/>
                </a:endParaRPr>
              </a:p>
            </p:txBody>
          </p:sp>
          <p:sp>
            <p:nvSpPr>
              <p:cNvPr id="278" name="object 28"/>
              <p:cNvSpPr txBox="1"/>
              <p:nvPr/>
            </p:nvSpPr>
            <p:spPr>
              <a:xfrm>
                <a:off x="3124200" y="1418970"/>
                <a:ext cx="32829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latin typeface="Calibri"/>
                    <a:cs typeface="Calibri"/>
                  </a:rPr>
                  <a:t>N</a:t>
                </a:r>
                <a:r>
                  <a:rPr sz="1400" spc="5" dirty="0">
                    <a:latin typeface="Calibri"/>
                    <a:cs typeface="Calibri"/>
                  </a:rPr>
                  <a:t>ã</a:t>
                </a:r>
                <a:r>
                  <a:rPr sz="1400" dirty="0">
                    <a:latin typeface="Calibri"/>
                    <a:cs typeface="Calibri"/>
                  </a:rPr>
                  <a:t>o</a:t>
                </a:r>
                <a:endParaRPr sz="1400">
                  <a:latin typeface="Calibri"/>
                  <a:cs typeface="Calibri"/>
                </a:endParaRPr>
              </a:p>
            </p:txBody>
          </p:sp>
          <p:grpSp>
            <p:nvGrpSpPr>
              <p:cNvPr id="279" name="Group 278"/>
              <p:cNvGrpSpPr/>
              <p:nvPr/>
            </p:nvGrpSpPr>
            <p:grpSpPr>
              <a:xfrm>
                <a:off x="3733800" y="1418970"/>
                <a:ext cx="657606" cy="228909"/>
                <a:chOff x="6182867" y="1418970"/>
                <a:chExt cx="657606" cy="228909"/>
              </a:xfrm>
            </p:grpSpPr>
            <p:sp>
              <p:nvSpPr>
                <p:cNvPr id="280" name="object 29"/>
                <p:cNvSpPr/>
                <p:nvPr/>
              </p:nvSpPr>
              <p:spPr>
                <a:xfrm>
                  <a:off x="6182867" y="1505711"/>
                  <a:ext cx="93345" cy="93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45" h="93344">
                      <a:moveTo>
                        <a:pt x="0" y="92963"/>
                      </a:moveTo>
                      <a:lnTo>
                        <a:pt x="92963" y="92963"/>
                      </a:lnTo>
                      <a:lnTo>
                        <a:pt x="92963" y="0"/>
                      </a:lnTo>
                      <a:lnTo>
                        <a:pt x="0" y="0"/>
                      </a:lnTo>
                      <a:lnTo>
                        <a:pt x="0" y="92963"/>
                      </a:lnTo>
                      <a:close/>
                    </a:path>
                  </a:pathLst>
                </a:custGeom>
                <a:solidFill>
                  <a:srgbClr val="7E7E7E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Calibri"/>
                    <a:cs typeface="Calibri"/>
                  </a:endParaRPr>
                </a:p>
              </p:txBody>
            </p:sp>
            <p:sp>
              <p:nvSpPr>
                <p:cNvPr id="281" name="object 30"/>
                <p:cNvSpPr txBox="1"/>
                <p:nvPr/>
              </p:nvSpPr>
              <p:spPr>
                <a:xfrm>
                  <a:off x="6305803" y="1418970"/>
                  <a:ext cx="534670" cy="228909"/>
                </a:xfrm>
                <a:prstGeom prst="rect">
                  <a:avLst/>
                </a:prstGeom>
              </p:spPr>
              <p:txBody>
                <a:bodyPr vert="horz" wrap="square" lIns="0" tIns="13335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5"/>
                    </a:spcBef>
                  </a:pPr>
                  <a:r>
                    <a:rPr sz="1400" spc="-10" dirty="0">
                      <a:latin typeface="Calibri"/>
                      <a:cs typeface="Calibri"/>
                    </a:rPr>
                    <a:t>N</a:t>
                  </a:r>
                  <a:r>
                    <a:rPr sz="1400" spc="5" dirty="0">
                      <a:latin typeface="Calibri"/>
                      <a:cs typeface="Calibri"/>
                    </a:rPr>
                    <a:t>S</a:t>
                  </a:r>
                  <a:r>
                    <a:rPr sz="1400" spc="-5" dirty="0">
                      <a:latin typeface="Calibri"/>
                      <a:cs typeface="Calibri"/>
                    </a:rPr>
                    <a:t>/</a:t>
                  </a:r>
                  <a:r>
                    <a:rPr sz="1400" spc="-15" dirty="0">
                      <a:latin typeface="Calibri"/>
                      <a:cs typeface="Calibri"/>
                    </a:rPr>
                    <a:t>N</a:t>
                  </a:r>
                  <a:r>
                    <a:rPr sz="1400" dirty="0">
                      <a:latin typeface="Calibri"/>
                      <a:cs typeface="Calibri"/>
                    </a:rPr>
                    <a:t>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7858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3"/>
            <a:ext cx="9661029" cy="1042571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331357"/>
            <a:ext cx="9661029" cy="3829235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755834"/>
            <a:ext cx="9472152" cy="43537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 algn="ctr">
              <a:spcBef>
                <a:spcPts val="35"/>
              </a:spcBef>
            </a:pPr>
            <a:r>
              <a:rPr lang="pt-BR" sz="1400" spc="-10" dirty="0">
                <a:latin typeface="Century Gothic"/>
                <a:cs typeface="Century Gothic"/>
              </a:rPr>
              <a:t>(SE SIM PARA REBITE E/OU DROGAS NA ANTERIOR) </a:t>
            </a:r>
            <a:r>
              <a:rPr lang="pt-BR" sz="1400" b="1" spc="-10" dirty="0">
                <a:latin typeface="Century Gothic"/>
                <a:cs typeface="Century Gothic"/>
              </a:rPr>
              <a:t>E com qual frequência você faz uso de rebite e/ou drogas antes de dirigir seu caminhão/ônibus/van/perua, sempre, frequentemente, às vezes ou raramente? </a:t>
            </a:r>
            <a:endParaRPr lang="en-US" sz="1400" b="1" spc="-10" dirty="0"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1566" y="359411"/>
            <a:ext cx="9680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Frequência do uso de drogas ao volante 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6334" y="1427589"/>
            <a:ext cx="9672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estimulada e única)</a:t>
            </a:r>
            <a:endParaRPr lang="en-US" sz="1400" dirty="0">
              <a:solidFill>
                <a:srgbClr val="003825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9676" y="5668917"/>
            <a:ext cx="5836842" cy="807440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737530" y="5807120"/>
            <a:ext cx="4961636" cy="228909"/>
            <a:chOff x="1030224" y="1240027"/>
            <a:chExt cx="4961636" cy="228909"/>
          </a:xfrm>
        </p:grpSpPr>
        <p:grpSp>
          <p:nvGrpSpPr>
            <p:cNvPr id="55" name="Group 54"/>
            <p:cNvGrpSpPr/>
            <p:nvPr/>
          </p:nvGrpSpPr>
          <p:grpSpPr>
            <a:xfrm>
              <a:off x="1030224" y="1240027"/>
              <a:ext cx="744296" cy="228909"/>
              <a:chOff x="1030224" y="1240027"/>
              <a:chExt cx="744296" cy="228909"/>
            </a:xfrm>
          </p:grpSpPr>
          <p:sp>
            <p:nvSpPr>
              <p:cNvPr id="98" name="object 36"/>
              <p:cNvSpPr/>
              <p:nvPr/>
            </p:nvSpPr>
            <p:spPr>
              <a:xfrm>
                <a:off x="1030224" y="1327403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4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8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37"/>
              <p:cNvSpPr txBox="1"/>
              <p:nvPr/>
            </p:nvSpPr>
            <p:spPr>
              <a:xfrm>
                <a:off x="1152855" y="1240027"/>
                <a:ext cx="62166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dirty="0">
                    <a:cs typeface="Trebuchet MS"/>
                  </a:rPr>
                  <a:t>Semp</a:t>
                </a:r>
                <a:r>
                  <a:rPr sz="1400" spc="-10" dirty="0">
                    <a:cs typeface="Trebuchet MS"/>
                  </a:rPr>
                  <a:t>r</a:t>
                </a:r>
                <a:r>
                  <a:rPr sz="1400" dirty="0">
                    <a:cs typeface="Trebuchet MS"/>
                  </a:rPr>
                  <a:t>e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851532" y="1240027"/>
              <a:ext cx="1475231" cy="228909"/>
              <a:chOff x="2365248" y="1240027"/>
              <a:chExt cx="1475231" cy="228909"/>
            </a:xfrm>
          </p:grpSpPr>
          <p:sp>
            <p:nvSpPr>
              <p:cNvPr id="88" name="object 38"/>
              <p:cNvSpPr/>
              <p:nvPr/>
            </p:nvSpPr>
            <p:spPr>
              <a:xfrm>
                <a:off x="2365248" y="1327403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4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39"/>
              <p:cNvSpPr txBox="1"/>
              <p:nvPr/>
            </p:nvSpPr>
            <p:spPr>
              <a:xfrm>
                <a:off x="2487929" y="1240027"/>
                <a:ext cx="135255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5" dirty="0">
                    <a:cs typeface="Trebuchet MS"/>
                  </a:rPr>
                  <a:t>Frequentemente</a:t>
                </a:r>
                <a:endParaRPr sz="1400" dirty="0">
                  <a:cs typeface="Trebuchet M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375532" y="1240027"/>
              <a:ext cx="815468" cy="228909"/>
              <a:chOff x="4431791" y="1240027"/>
              <a:chExt cx="815468" cy="228909"/>
            </a:xfrm>
          </p:grpSpPr>
          <p:sp>
            <p:nvSpPr>
              <p:cNvPr id="64" name="object 40"/>
              <p:cNvSpPr/>
              <p:nvPr/>
            </p:nvSpPr>
            <p:spPr>
              <a:xfrm>
                <a:off x="4431791" y="1327403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FF9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41"/>
              <p:cNvSpPr txBox="1"/>
              <p:nvPr/>
            </p:nvSpPr>
            <p:spPr>
              <a:xfrm>
                <a:off x="4553839" y="1240027"/>
                <a:ext cx="69342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dirty="0">
                    <a:cs typeface="Trebuchet MS"/>
                  </a:rPr>
                  <a:t>Às</a:t>
                </a:r>
                <a:r>
                  <a:rPr sz="1400" spc="-80" dirty="0">
                    <a:cs typeface="Trebuchet MS"/>
                  </a:rPr>
                  <a:t> </a:t>
                </a:r>
                <a:r>
                  <a:rPr sz="1400" spc="-5" dirty="0">
                    <a:cs typeface="Trebuchet MS"/>
                  </a:rPr>
                  <a:t>vezes</a:t>
                </a:r>
                <a:endParaRPr sz="1400" dirty="0">
                  <a:cs typeface="Trebuchet M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267200" y="1240027"/>
              <a:ext cx="1017015" cy="228909"/>
              <a:chOff x="5838444" y="1240027"/>
              <a:chExt cx="1017015" cy="228909"/>
            </a:xfrm>
          </p:grpSpPr>
          <p:sp>
            <p:nvSpPr>
              <p:cNvPr id="62" name="object 42"/>
              <p:cNvSpPr/>
              <p:nvPr/>
            </p:nvSpPr>
            <p:spPr>
              <a:xfrm>
                <a:off x="5838444" y="1327403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00832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43"/>
              <p:cNvSpPr txBox="1"/>
              <p:nvPr/>
            </p:nvSpPr>
            <p:spPr>
              <a:xfrm>
                <a:off x="5961379" y="1240027"/>
                <a:ext cx="89408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5" dirty="0">
                    <a:cs typeface="Trebuchet MS"/>
                  </a:rPr>
                  <a:t>Raramente</a:t>
                </a:r>
                <a:endParaRPr sz="1400" dirty="0">
                  <a:cs typeface="Trebuchet M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334000" y="1240027"/>
              <a:ext cx="657860" cy="228909"/>
              <a:chOff x="7446264" y="1240027"/>
              <a:chExt cx="657860" cy="228909"/>
            </a:xfrm>
          </p:grpSpPr>
          <p:sp>
            <p:nvSpPr>
              <p:cNvPr id="60" name="object 44"/>
              <p:cNvSpPr/>
              <p:nvPr/>
            </p:nvSpPr>
            <p:spPr>
              <a:xfrm>
                <a:off x="7446264" y="1327403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4" y="92963"/>
                    </a:lnTo>
                    <a:lnTo>
                      <a:pt x="92964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45"/>
              <p:cNvSpPr txBox="1"/>
              <p:nvPr/>
            </p:nvSpPr>
            <p:spPr>
              <a:xfrm>
                <a:off x="7569454" y="1240027"/>
                <a:ext cx="53467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cs typeface="Trebuchet MS"/>
                  </a:rPr>
                  <a:t>N</a:t>
                </a:r>
                <a:r>
                  <a:rPr sz="1400" spc="5" dirty="0">
                    <a:cs typeface="Trebuchet MS"/>
                  </a:rPr>
                  <a:t>S</a:t>
                </a:r>
                <a:r>
                  <a:rPr sz="1400" spc="-5" dirty="0">
                    <a:cs typeface="Trebuchet MS"/>
                  </a:rPr>
                  <a:t>/</a:t>
                </a:r>
                <a:r>
                  <a:rPr sz="1400" spc="-15" dirty="0">
                    <a:cs typeface="Trebuchet MS"/>
                  </a:rPr>
                  <a:t>N</a:t>
                </a:r>
                <a:r>
                  <a:rPr sz="1400" dirty="0">
                    <a:cs typeface="Trebuchet MS"/>
                  </a:rPr>
                  <a:t>R</a:t>
                </a:r>
              </a:p>
            </p:txBody>
          </p:sp>
        </p:grpSp>
      </p:grpSp>
      <p:sp>
        <p:nvSpPr>
          <p:cNvPr id="100" name="object 4"/>
          <p:cNvSpPr/>
          <p:nvPr/>
        </p:nvSpPr>
        <p:spPr>
          <a:xfrm>
            <a:off x="2308828" y="3045043"/>
            <a:ext cx="256540" cy="1076325"/>
          </a:xfrm>
          <a:custGeom>
            <a:avLst/>
            <a:gdLst/>
            <a:ahLst/>
            <a:cxnLst/>
            <a:rect l="l" t="t" r="r" b="b"/>
            <a:pathLst>
              <a:path w="256540" h="1076325">
                <a:moveTo>
                  <a:pt x="0" y="1075944"/>
                </a:moveTo>
                <a:lnTo>
                  <a:pt x="256031" y="1075944"/>
                </a:lnTo>
                <a:lnTo>
                  <a:pt x="256031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5"/>
          <p:cNvSpPr/>
          <p:nvPr/>
        </p:nvSpPr>
        <p:spPr>
          <a:xfrm>
            <a:off x="2564859" y="3045043"/>
            <a:ext cx="765175" cy="1076325"/>
          </a:xfrm>
          <a:custGeom>
            <a:avLst/>
            <a:gdLst/>
            <a:ahLst/>
            <a:cxnLst/>
            <a:rect l="l" t="t" r="r" b="b"/>
            <a:pathLst>
              <a:path w="765175" h="1076325">
                <a:moveTo>
                  <a:pt x="0" y="1075944"/>
                </a:moveTo>
                <a:lnTo>
                  <a:pt x="765048" y="1075944"/>
                </a:lnTo>
                <a:lnTo>
                  <a:pt x="765048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6"/>
          <p:cNvSpPr/>
          <p:nvPr/>
        </p:nvSpPr>
        <p:spPr>
          <a:xfrm>
            <a:off x="3329907" y="3045043"/>
            <a:ext cx="1786255" cy="1076325"/>
          </a:xfrm>
          <a:custGeom>
            <a:avLst/>
            <a:gdLst/>
            <a:ahLst/>
            <a:cxnLst/>
            <a:rect l="l" t="t" r="r" b="b"/>
            <a:pathLst>
              <a:path w="1786254" h="1076325">
                <a:moveTo>
                  <a:pt x="0" y="1075944"/>
                </a:moveTo>
                <a:lnTo>
                  <a:pt x="1786127" y="1075944"/>
                </a:lnTo>
                <a:lnTo>
                  <a:pt x="1786127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7"/>
          <p:cNvSpPr/>
          <p:nvPr/>
        </p:nvSpPr>
        <p:spPr>
          <a:xfrm>
            <a:off x="5116036" y="3045043"/>
            <a:ext cx="3827145" cy="1076325"/>
          </a:xfrm>
          <a:custGeom>
            <a:avLst/>
            <a:gdLst/>
            <a:ahLst/>
            <a:cxnLst/>
            <a:rect l="l" t="t" r="r" b="b"/>
            <a:pathLst>
              <a:path w="3827145" h="1076325">
                <a:moveTo>
                  <a:pt x="0" y="1075944"/>
                </a:moveTo>
                <a:lnTo>
                  <a:pt x="3826763" y="1075944"/>
                </a:lnTo>
                <a:lnTo>
                  <a:pt x="3826763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008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8"/>
          <p:cNvSpPr/>
          <p:nvPr/>
        </p:nvSpPr>
        <p:spPr>
          <a:xfrm>
            <a:off x="8942800" y="3045043"/>
            <a:ext cx="762000" cy="1076325"/>
          </a:xfrm>
          <a:custGeom>
            <a:avLst/>
            <a:gdLst/>
            <a:ahLst/>
            <a:cxnLst/>
            <a:rect l="l" t="t" r="r" b="b"/>
            <a:pathLst>
              <a:path w="762000" h="1076325">
                <a:moveTo>
                  <a:pt x="0" y="1075944"/>
                </a:moveTo>
                <a:lnTo>
                  <a:pt x="762000" y="1075944"/>
                </a:lnTo>
                <a:lnTo>
                  <a:pt x="76200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9"/>
          <p:cNvSpPr/>
          <p:nvPr/>
        </p:nvSpPr>
        <p:spPr>
          <a:xfrm>
            <a:off x="2308828" y="4550755"/>
            <a:ext cx="7396480" cy="0"/>
          </a:xfrm>
          <a:custGeom>
            <a:avLst/>
            <a:gdLst/>
            <a:ahLst/>
            <a:cxnLst/>
            <a:rect l="l" t="t" r="r" b="b"/>
            <a:pathLst>
              <a:path w="7396480">
                <a:moveTo>
                  <a:pt x="0" y="0"/>
                </a:moveTo>
                <a:lnTo>
                  <a:pt x="73959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"/>
          <p:cNvSpPr/>
          <p:nvPr/>
        </p:nvSpPr>
        <p:spPr>
          <a:xfrm>
            <a:off x="2308828" y="455075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1"/>
          <p:cNvSpPr/>
          <p:nvPr/>
        </p:nvSpPr>
        <p:spPr>
          <a:xfrm>
            <a:off x="3788632" y="455075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2"/>
          <p:cNvSpPr/>
          <p:nvPr/>
        </p:nvSpPr>
        <p:spPr>
          <a:xfrm>
            <a:off x="5266912" y="455075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3"/>
          <p:cNvSpPr/>
          <p:nvPr/>
        </p:nvSpPr>
        <p:spPr>
          <a:xfrm>
            <a:off x="6746716" y="455075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4"/>
          <p:cNvSpPr/>
          <p:nvPr/>
        </p:nvSpPr>
        <p:spPr>
          <a:xfrm>
            <a:off x="8226519" y="455075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5"/>
          <p:cNvSpPr/>
          <p:nvPr/>
        </p:nvSpPr>
        <p:spPr>
          <a:xfrm>
            <a:off x="9704800" y="4550755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6"/>
          <p:cNvSpPr/>
          <p:nvPr/>
        </p:nvSpPr>
        <p:spPr>
          <a:xfrm>
            <a:off x="2308828" y="2615275"/>
            <a:ext cx="0" cy="1935480"/>
          </a:xfrm>
          <a:custGeom>
            <a:avLst/>
            <a:gdLst/>
            <a:ahLst/>
            <a:cxnLst/>
            <a:rect l="l" t="t" r="r" b="b"/>
            <a:pathLst>
              <a:path h="1935479">
                <a:moveTo>
                  <a:pt x="0" y="193548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7"/>
          <p:cNvSpPr/>
          <p:nvPr/>
        </p:nvSpPr>
        <p:spPr>
          <a:xfrm>
            <a:off x="2269203" y="45507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8"/>
          <p:cNvSpPr/>
          <p:nvPr/>
        </p:nvSpPr>
        <p:spPr>
          <a:xfrm>
            <a:off x="2269203" y="261527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29"/>
          <p:cNvSpPr txBox="1"/>
          <p:nvPr/>
        </p:nvSpPr>
        <p:spPr>
          <a:xfrm>
            <a:off x="2196763" y="4639605"/>
            <a:ext cx="2254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cs typeface="Trebuchet MS"/>
              </a:rPr>
              <a:t>0%</a:t>
            </a:r>
            <a:endParaRPr sz="1400" dirty="0">
              <a:cs typeface="Trebuchet MS"/>
            </a:endParaRPr>
          </a:p>
        </p:txBody>
      </p:sp>
      <p:sp>
        <p:nvSpPr>
          <p:cNvPr id="126" name="object 30"/>
          <p:cNvSpPr txBox="1"/>
          <p:nvPr/>
        </p:nvSpPr>
        <p:spPr>
          <a:xfrm>
            <a:off x="3629628" y="4639605"/>
            <a:ext cx="318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cs typeface="Trebuchet MS"/>
              </a:rPr>
              <a:t>20%</a:t>
            </a:r>
            <a:endParaRPr sz="1400">
              <a:cs typeface="Trebuchet MS"/>
            </a:endParaRPr>
          </a:p>
        </p:txBody>
      </p:sp>
      <p:sp>
        <p:nvSpPr>
          <p:cNvPr id="127" name="object 31"/>
          <p:cNvSpPr txBox="1"/>
          <p:nvPr/>
        </p:nvSpPr>
        <p:spPr>
          <a:xfrm>
            <a:off x="5109178" y="4639605"/>
            <a:ext cx="318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cs typeface="Trebuchet MS"/>
              </a:rPr>
              <a:t>40%</a:t>
            </a:r>
            <a:endParaRPr sz="1400">
              <a:cs typeface="Trebuchet MS"/>
            </a:endParaRPr>
          </a:p>
        </p:txBody>
      </p:sp>
      <p:sp>
        <p:nvSpPr>
          <p:cNvPr id="128" name="object 32"/>
          <p:cNvSpPr txBox="1"/>
          <p:nvPr/>
        </p:nvSpPr>
        <p:spPr>
          <a:xfrm>
            <a:off x="6588347" y="4639605"/>
            <a:ext cx="318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cs typeface="Trebuchet MS"/>
              </a:rPr>
              <a:t>60%</a:t>
            </a:r>
            <a:endParaRPr sz="1400">
              <a:cs typeface="Trebuchet MS"/>
            </a:endParaRPr>
          </a:p>
        </p:txBody>
      </p:sp>
      <p:sp>
        <p:nvSpPr>
          <p:cNvPr id="129" name="object 33"/>
          <p:cNvSpPr txBox="1"/>
          <p:nvPr/>
        </p:nvSpPr>
        <p:spPr>
          <a:xfrm>
            <a:off x="8067769" y="4639605"/>
            <a:ext cx="318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cs typeface="Trebuchet MS"/>
              </a:rPr>
              <a:t>80%</a:t>
            </a:r>
            <a:endParaRPr sz="1400">
              <a:cs typeface="Trebuchet MS"/>
            </a:endParaRPr>
          </a:p>
        </p:txBody>
      </p:sp>
      <p:sp>
        <p:nvSpPr>
          <p:cNvPr id="130" name="object 34"/>
          <p:cNvSpPr txBox="1"/>
          <p:nvPr/>
        </p:nvSpPr>
        <p:spPr>
          <a:xfrm>
            <a:off x="9500711" y="4639605"/>
            <a:ext cx="4127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cs typeface="Trebuchet MS"/>
              </a:rPr>
              <a:t>10</a:t>
            </a:r>
            <a:r>
              <a:rPr sz="1400" spc="5" dirty="0">
                <a:cs typeface="Trebuchet MS"/>
              </a:rPr>
              <a:t>0</a:t>
            </a:r>
            <a:r>
              <a:rPr sz="1400" dirty="0">
                <a:cs typeface="Trebuchet MS"/>
              </a:rPr>
              <a:t>%</a:t>
            </a:r>
            <a:endParaRPr sz="1400">
              <a:cs typeface="Trebuchet MS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503760" y="3386226"/>
            <a:ext cx="8345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10</a:t>
            </a:r>
            <a:r>
              <a:rPr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66" name="object 23"/>
          <p:cNvSpPr txBox="1"/>
          <p:nvPr/>
        </p:nvSpPr>
        <p:spPr>
          <a:xfrm>
            <a:off x="9582028" y="3386226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10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sz="1400" b="1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67" name="object 23"/>
          <p:cNvSpPr txBox="1"/>
          <p:nvPr/>
        </p:nvSpPr>
        <p:spPr>
          <a:xfrm>
            <a:off x="5116380" y="3386226"/>
            <a:ext cx="38282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51</a:t>
            </a:r>
            <a:r>
              <a:rPr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7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68" name="object 23"/>
          <p:cNvSpPr txBox="1"/>
          <p:nvPr/>
        </p:nvSpPr>
        <p:spPr>
          <a:xfrm>
            <a:off x="3309316" y="3386226"/>
            <a:ext cx="18070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24</a:t>
            </a:r>
            <a:r>
              <a:rPr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69" name="object 23"/>
          <p:cNvSpPr txBox="1"/>
          <p:nvPr/>
        </p:nvSpPr>
        <p:spPr>
          <a:xfrm>
            <a:off x="1549429" y="3386226"/>
            <a:ext cx="8345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sz="24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</a:t>
            </a:r>
            <a:r>
              <a:rPr sz="1400" b="1" dirty="0">
                <a:solidFill>
                  <a:srgbClr val="800000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70" name="object 3"/>
          <p:cNvSpPr txBox="1">
            <a:spLocks/>
          </p:cNvSpPr>
          <p:nvPr/>
        </p:nvSpPr>
        <p:spPr>
          <a:xfrm>
            <a:off x="0" y="750841"/>
            <a:ext cx="121888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600" spc="-5" dirty="0">
                <a:solidFill>
                  <a:schemeClr val="bg1"/>
                </a:solidFill>
                <a:latin typeface="+mn-lt"/>
              </a:rPr>
              <a:t>(apenas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quem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respondeu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 usa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rebite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e/ou </a:t>
            </a:r>
            <a:r>
              <a:rPr lang="pt-BR" sz="1600" spc="-10" dirty="0">
                <a:solidFill>
                  <a:schemeClr val="bg1"/>
                </a:solidFill>
                <a:latin typeface="+mn-lt"/>
              </a:rPr>
              <a:t>outras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drogas,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exceto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álcool)</a:t>
            </a:r>
          </a:p>
        </p:txBody>
      </p:sp>
    </p:spTree>
    <p:extLst>
      <p:ext uri="{BB962C8B-B14F-4D97-AF65-F5344CB8AC3E}">
        <p14:creationId xmlns:p14="http://schemas.microsoft.com/office/powerpoint/2010/main" val="17964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3"/>
            <a:ext cx="9661029" cy="1042571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331357"/>
            <a:ext cx="9661029" cy="3829235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755834"/>
            <a:ext cx="9472152" cy="43986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35"/>
              </a:spcBef>
            </a:pPr>
            <a:r>
              <a:rPr lang="pt-BR" sz="1400" b="1" spc="-10" dirty="0">
                <a:latin typeface="Century Gothic"/>
                <a:cs typeface="Century Gothic"/>
              </a:rPr>
              <a:t>Você costuma usar drogas ao dirigir para ficar acordado ou por que gosta de usar, </a:t>
            </a:r>
          </a:p>
          <a:p>
            <a:pPr marL="12700" algn="ctr">
              <a:spcBef>
                <a:spcPts val="35"/>
              </a:spcBef>
            </a:pPr>
            <a:r>
              <a:rPr lang="pt-BR" sz="1400" b="1" spc="-10" dirty="0">
                <a:latin typeface="Century Gothic"/>
                <a:cs typeface="Century Gothic"/>
              </a:rPr>
              <a:t>ou seja, porque elas te dão prazer? </a:t>
            </a:r>
            <a:endParaRPr lang="en-US" sz="1400" b="1" spc="-10" dirty="0"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1566" y="359411"/>
            <a:ext cx="9680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Motivo para o uso de drogas ao volante 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6334" y="1427589"/>
            <a:ext cx="9672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estimulada e única)</a:t>
            </a:r>
            <a:endParaRPr lang="en-US" sz="1400" dirty="0">
              <a:solidFill>
                <a:srgbClr val="003825"/>
              </a:solidFill>
            </a:endParaRPr>
          </a:p>
        </p:txBody>
      </p:sp>
      <p:sp>
        <p:nvSpPr>
          <p:cNvPr id="70" name="object 3"/>
          <p:cNvSpPr txBox="1">
            <a:spLocks/>
          </p:cNvSpPr>
          <p:nvPr/>
        </p:nvSpPr>
        <p:spPr>
          <a:xfrm>
            <a:off x="0" y="750841"/>
            <a:ext cx="121888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600" spc="-5" dirty="0">
                <a:solidFill>
                  <a:schemeClr val="bg1"/>
                </a:solidFill>
                <a:latin typeface="+mn-lt"/>
              </a:rPr>
              <a:t>(apenas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quem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respondeu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 usar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rebite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e/ou </a:t>
            </a:r>
            <a:r>
              <a:rPr lang="pt-BR" sz="1600" spc="-10" dirty="0">
                <a:solidFill>
                  <a:schemeClr val="bg1"/>
                </a:solidFill>
                <a:latin typeface="+mn-lt"/>
              </a:rPr>
              <a:t>outras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drogas)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602453" y="2465153"/>
            <a:ext cx="8965353" cy="3373863"/>
            <a:chOff x="-93743" y="975360"/>
            <a:chExt cx="8965353" cy="3711249"/>
          </a:xfrm>
        </p:grpSpPr>
        <p:sp>
          <p:nvSpPr>
            <p:cNvPr id="72" name="object 3"/>
            <p:cNvSpPr/>
            <p:nvPr/>
          </p:nvSpPr>
          <p:spPr>
            <a:xfrm>
              <a:off x="3694176" y="3515867"/>
              <a:ext cx="966469" cy="725805"/>
            </a:xfrm>
            <a:custGeom>
              <a:avLst/>
              <a:gdLst/>
              <a:ahLst/>
              <a:cxnLst/>
              <a:rect l="l" t="t" r="r" b="b"/>
              <a:pathLst>
                <a:path w="966470" h="725804">
                  <a:moveTo>
                    <a:pt x="966215" y="0"/>
                  </a:moveTo>
                  <a:lnTo>
                    <a:pt x="0" y="0"/>
                  </a:lnTo>
                  <a:lnTo>
                    <a:pt x="0" y="725423"/>
                  </a:lnTo>
                  <a:lnTo>
                    <a:pt x="966215" y="725423"/>
                  </a:lnTo>
                  <a:lnTo>
                    <a:pt x="966215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"/>
            <p:cNvSpPr/>
            <p:nvPr/>
          </p:nvSpPr>
          <p:spPr>
            <a:xfrm>
              <a:off x="3694176" y="2354579"/>
              <a:ext cx="137160" cy="725805"/>
            </a:xfrm>
            <a:custGeom>
              <a:avLst/>
              <a:gdLst/>
              <a:ahLst/>
              <a:cxnLst/>
              <a:rect l="l" t="t" r="r" b="b"/>
              <a:pathLst>
                <a:path w="137160" h="725805">
                  <a:moveTo>
                    <a:pt x="13716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137160" y="725424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"/>
            <p:cNvSpPr/>
            <p:nvPr/>
          </p:nvSpPr>
          <p:spPr>
            <a:xfrm>
              <a:off x="3694176" y="1193291"/>
              <a:ext cx="3168650" cy="725805"/>
            </a:xfrm>
            <a:custGeom>
              <a:avLst/>
              <a:gdLst/>
              <a:ahLst/>
              <a:cxnLst/>
              <a:rect l="l" t="t" r="r" b="b"/>
              <a:pathLst>
                <a:path w="3168650" h="725805">
                  <a:moveTo>
                    <a:pt x="3168396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3168396" y="725424"/>
                  </a:lnTo>
                  <a:lnTo>
                    <a:pt x="3168396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"/>
            <p:cNvSpPr/>
            <p:nvPr/>
          </p:nvSpPr>
          <p:spPr>
            <a:xfrm>
              <a:off x="3694176" y="4457700"/>
              <a:ext cx="4270375" cy="0"/>
            </a:xfrm>
            <a:custGeom>
              <a:avLst/>
              <a:gdLst/>
              <a:ahLst/>
              <a:cxnLst/>
              <a:rect l="l" t="t" r="r" b="b"/>
              <a:pathLst>
                <a:path w="4270375">
                  <a:moveTo>
                    <a:pt x="0" y="0"/>
                  </a:moveTo>
                  <a:lnTo>
                    <a:pt x="42702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"/>
            <p:cNvSpPr/>
            <p:nvPr/>
          </p:nvSpPr>
          <p:spPr>
            <a:xfrm>
              <a:off x="3694176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"/>
            <p:cNvSpPr/>
            <p:nvPr/>
          </p:nvSpPr>
          <p:spPr>
            <a:xfrm>
              <a:off x="4549140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"/>
            <p:cNvSpPr/>
            <p:nvPr/>
          </p:nvSpPr>
          <p:spPr>
            <a:xfrm>
              <a:off x="5402579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0"/>
            <p:cNvSpPr/>
            <p:nvPr/>
          </p:nvSpPr>
          <p:spPr>
            <a:xfrm>
              <a:off x="6257544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1"/>
            <p:cNvSpPr/>
            <p:nvPr/>
          </p:nvSpPr>
          <p:spPr>
            <a:xfrm>
              <a:off x="7110983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2"/>
            <p:cNvSpPr/>
            <p:nvPr/>
          </p:nvSpPr>
          <p:spPr>
            <a:xfrm>
              <a:off x="7964423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3"/>
            <p:cNvSpPr/>
            <p:nvPr/>
          </p:nvSpPr>
          <p:spPr>
            <a:xfrm>
              <a:off x="3694176" y="975360"/>
              <a:ext cx="0" cy="3482340"/>
            </a:xfrm>
            <a:custGeom>
              <a:avLst/>
              <a:gdLst/>
              <a:ahLst/>
              <a:cxnLst/>
              <a:rect l="l" t="t" r="r" b="b"/>
              <a:pathLst>
                <a:path h="3482340">
                  <a:moveTo>
                    <a:pt x="0" y="34823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4"/>
            <p:cNvSpPr/>
            <p:nvPr/>
          </p:nvSpPr>
          <p:spPr>
            <a:xfrm>
              <a:off x="3646932" y="445770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5"/>
            <p:cNvSpPr/>
            <p:nvPr/>
          </p:nvSpPr>
          <p:spPr>
            <a:xfrm>
              <a:off x="3646932" y="329793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6"/>
            <p:cNvSpPr/>
            <p:nvPr/>
          </p:nvSpPr>
          <p:spPr>
            <a:xfrm>
              <a:off x="3646932" y="213664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7"/>
            <p:cNvSpPr/>
            <p:nvPr/>
          </p:nvSpPr>
          <p:spPr>
            <a:xfrm>
              <a:off x="3646932" y="97536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1"/>
            <p:cNvSpPr txBox="1"/>
            <p:nvPr/>
          </p:nvSpPr>
          <p:spPr>
            <a:xfrm>
              <a:off x="200050" y="4457700"/>
              <a:ext cx="867156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394710">
                <a:lnSpc>
                  <a:spcPct val="100000"/>
                </a:lnSpc>
                <a:spcBef>
                  <a:spcPts val="105"/>
                </a:spcBef>
                <a:tabLst>
                  <a:tab pos="4202430" algn="l"/>
                  <a:tab pos="5056505" algn="l"/>
                  <a:tab pos="5910580" algn="l"/>
                  <a:tab pos="6765290" algn="l"/>
                  <a:tab pos="7572375" algn="l"/>
                </a:tabLst>
              </a:pPr>
              <a:r>
                <a:rPr sz="1400" spc="-5" dirty="0">
                  <a:cs typeface="Trebuchet MS"/>
                </a:rPr>
                <a:t>0%	20%	40%	60%	80%	100%</a:t>
              </a:r>
              <a:endParaRPr sz="1400" dirty="0">
                <a:cs typeface="Trebuchet MS"/>
              </a:endParaRPr>
            </a:p>
          </p:txBody>
        </p:sp>
        <p:sp>
          <p:nvSpPr>
            <p:cNvPr id="93" name="object 22"/>
            <p:cNvSpPr txBox="1"/>
            <p:nvPr/>
          </p:nvSpPr>
          <p:spPr>
            <a:xfrm>
              <a:off x="2565637" y="3762502"/>
              <a:ext cx="1006619" cy="2510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NS/NR</a:t>
              </a:r>
              <a:endParaRPr sz="1400" dirty="0">
                <a:cs typeface="Trebuchet MS"/>
              </a:endParaRPr>
            </a:p>
          </p:txBody>
        </p:sp>
        <p:sp>
          <p:nvSpPr>
            <p:cNvPr id="94" name="object 23"/>
            <p:cNvSpPr txBox="1"/>
            <p:nvPr/>
          </p:nvSpPr>
          <p:spPr>
            <a:xfrm>
              <a:off x="860906" y="2601214"/>
              <a:ext cx="2709063" cy="2510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Porque </a:t>
              </a:r>
              <a:r>
                <a:rPr sz="1400" dirty="0">
                  <a:cs typeface="Trebuchet MS"/>
                </a:rPr>
                <a:t>a </a:t>
              </a:r>
              <a:r>
                <a:rPr sz="1400" spc="-5" dirty="0">
                  <a:cs typeface="Trebuchet MS"/>
                </a:rPr>
                <a:t>droga me dá</a:t>
              </a:r>
              <a:r>
                <a:rPr sz="1400" spc="-50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prazer</a:t>
              </a:r>
              <a:endParaRPr sz="1400" dirty="0">
                <a:cs typeface="Trebuchet MS"/>
              </a:endParaRPr>
            </a:p>
          </p:txBody>
        </p:sp>
        <p:sp>
          <p:nvSpPr>
            <p:cNvPr id="95" name="object 24"/>
            <p:cNvSpPr txBox="1"/>
            <p:nvPr/>
          </p:nvSpPr>
          <p:spPr>
            <a:xfrm>
              <a:off x="-93743" y="1439926"/>
              <a:ext cx="3663635" cy="2510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Para ficar acordado </a:t>
              </a:r>
              <a:r>
                <a:rPr sz="1400" dirty="0">
                  <a:cs typeface="Trebuchet MS"/>
                </a:rPr>
                <a:t>e </a:t>
              </a:r>
              <a:r>
                <a:rPr sz="1400" spc="-5" dirty="0">
                  <a:cs typeface="Trebuchet MS"/>
                </a:rPr>
                <a:t>conseguir dirigir mais</a:t>
              </a:r>
              <a:r>
                <a:rPr sz="1400" spc="1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tempo</a:t>
              </a:r>
              <a:endParaRPr sz="1400" dirty="0">
                <a:cs typeface="Trebuchet MS"/>
              </a:endParaRPr>
            </a:p>
          </p:txBody>
        </p:sp>
      </p:grpSp>
      <p:sp>
        <p:nvSpPr>
          <p:cNvPr id="96" name="object 23"/>
          <p:cNvSpPr txBox="1"/>
          <p:nvPr/>
        </p:nvSpPr>
        <p:spPr>
          <a:xfrm>
            <a:off x="8491003" y="2789602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74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15" name="object 23"/>
          <p:cNvSpPr txBox="1"/>
          <p:nvPr/>
        </p:nvSpPr>
        <p:spPr>
          <a:xfrm>
            <a:off x="5404413" y="3836942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16" name="object 23"/>
          <p:cNvSpPr txBox="1"/>
          <p:nvPr/>
        </p:nvSpPr>
        <p:spPr>
          <a:xfrm>
            <a:off x="6282356" y="4919391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22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8529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58877" y="1127054"/>
            <a:ext cx="11329947" cy="4777365"/>
          </a:xfrm>
          <a:prstGeom prst="rect">
            <a:avLst/>
          </a:prstGeom>
          <a:solidFill>
            <a:schemeClr val="tx1">
              <a:alpha val="84000"/>
            </a:schemeClr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bject 3"/>
          <p:cNvSpPr txBox="1"/>
          <p:nvPr/>
        </p:nvSpPr>
        <p:spPr>
          <a:xfrm>
            <a:off x="1271952" y="1514324"/>
            <a:ext cx="9645552" cy="16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 algn="just">
              <a:lnSpc>
                <a:spcPct val="110000"/>
              </a:lnSpc>
              <a:spcBef>
                <a:spcPts val="680"/>
              </a:spcBef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 </a:t>
            </a:r>
            <a:r>
              <a:rPr sz="1600" dirty="0" err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Pesquisa</a:t>
            </a:r>
            <a:r>
              <a:rPr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Segurança no Trânsito tem o objetivo de avaliar a percepção dos condutores de caminhão, ônibus e vans/peruas sobre a segurança do trânsito no país. A pesquisa aborda  questões relacionadas à medidas e ações de prevenções a acidentes de trânsito, exame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toxicológico e a posição sobre possíveis mudanças na legislação de trânsito.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940" algn="just">
              <a:lnSpc>
                <a:spcPct val="100000"/>
              </a:lnSpc>
            </a:pPr>
            <a:endParaRPr lang="en-US" sz="2000" b="1" dirty="0">
              <a:solidFill>
                <a:srgbClr val="A8FABA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229" y="948167"/>
            <a:ext cx="145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40" algn="just">
              <a:lnSpc>
                <a:spcPct val="100000"/>
              </a:lnSpc>
            </a:pPr>
            <a:r>
              <a:rPr lang="it-IT" sz="2400" b="1" dirty="0" err="1">
                <a:solidFill>
                  <a:srgbClr val="A8FABA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Objetivo</a:t>
            </a:r>
            <a:endParaRPr lang="it-IT" sz="2400" b="1" dirty="0">
              <a:solidFill>
                <a:srgbClr val="A8FABA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9790" y="3389433"/>
            <a:ext cx="7893978" cy="200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" algn="just">
              <a:lnSpc>
                <a:spcPct val="110000"/>
              </a:lnSpc>
            </a:pPr>
            <a:r>
              <a:rPr lang="pt-BR" sz="2400" dirty="0">
                <a:solidFill>
                  <a:srgbClr val="A8FABA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Amostra</a:t>
            </a:r>
          </a:p>
          <a:p>
            <a:pPr marL="27940" algn="just">
              <a:lnSpc>
                <a:spcPct val="110000"/>
              </a:lnSpc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Foram entrevistados por telefone </a:t>
            </a:r>
            <a:r>
              <a:rPr lang="pt-BR" sz="1600" b="1" u="sng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1.001 motoristas de carga e passageiros</a:t>
            </a: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. </a:t>
            </a:r>
            <a:b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 margem de erro é de 3pp, com intervalo de confiança de 95%.</a:t>
            </a:r>
          </a:p>
          <a:p>
            <a:pPr>
              <a:lnSpc>
                <a:spcPct val="110000"/>
              </a:lnSpc>
              <a:spcBef>
                <a:spcPts val="50"/>
              </a:spcBef>
            </a:pPr>
            <a:endParaRPr lang="pt-BR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7940" algn="just">
              <a:lnSpc>
                <a:spcPct val="110000"/>
              </a:lnSpc>
            </a:pPr>
            <a:r>
              <a:rPr lang="pt-BR" sz="2400" dirty="0">
                <a:solidFill>
                  <a:srgbClr val="A8FABA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Coleta de dados</a:t>
            </a:r>
          </a:p>
          <a:p>
            <a:pPr marL="27940" algn="just">
              <a:lnSpc>
                <a:spcPct val="110000"/>
              </a:lnSpc>
            </a:pPr>
            <a:r>
              <a:rPr lang="pt-BR" sz="16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Entrevistas realizadas por telefone entre 25 e 27 de julho.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28766" y="3221357"/>
            <a:ext cx="8687980" cy="3044729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48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4"/>
            <a:ext cx="9661029" cy="941558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258655"/>
            <a:ext cx="9661029" cy="3901937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806972"/>
            <a:ext cx="9472152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35"/>
              </a:spcBef>
            </a:pPr>
            <a:r>
              <a:rPr lang="pt-BR" sz="1600" b="1" spc="-10" dirty="0">
                <a:latin typeface="Century Gothic"/>
                <a:cs typeface="Century Gothic"/>
              </a:rPr>
              <a:t>Agora, em qual dessas opções você se encaixa? </a:t>
            </a:r>
            <a:endParaRPr lang="en-US" sz="1600" b="1" spc="-10" dirty="0"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1566" y="359411"/>
            <a:ext cx="9680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Conhecimento das famílias sobre o uso de drogas pelos motoristas  </a:t>
            </a:r>
            <a:b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6334" y="1444411"/>
            <a:ext cx="9672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estimulada e única)</a:t>
            </a:r>
            <a:endParaRPr lang="en-US" sz="1400" dirty="0">
              <a:solidFill>
                <a:srgbClr val="003825"/>
              </a:solidFill>
            </a:endParaRPr>
          </a:p>
        </p:txBody>
      </p:sp>
      <p:sp>
        <p:nvSpPr>
          <p:cNvPr id="70" name="object 3"/>
          <p:cNvSpPr txBox="1">
            <a:spLocks/>
          </p:cNvSpPr>
          <p:nvPr/>
        </p:nvSpPr>
        <p:spPr>
          <a:xfrm>
            <a:off x="0" y="750841"/>
            <a:ext cx="121888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600" spc="-5" dirty="0">
                <a:solidFill>
                  <a:schemeClr val="bg1"/>
                </a:solidFill>
                <a:latin typeface="+mn-lt"/>
              </a:rPr>
              <a:t>(apenas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quem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respondeu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 usar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rebite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e/ou </a:t>
            </a:r>
            <a:r>
              <a:rPr lang="pt-BR" sz="1600" spc="-10" dirty="0">
                <a:solidFill>
                  <a:schemeClr val="bg1"/>
                </a:solidFill>
                <a:latin typeface="+mn-lt"/>
              </a:rPr>
              <a:t>outras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drogas,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exceto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álcool)</a:t>
            </a:r>
          </a:p>
        </p:txBody>
      </p:sp>
      <p:sp>
        <p:nvSpPr>
          <p:cNvPr id="37" name="object 4"/>
          <p:cNvSpPr/>
          <p:nvPr/>
        </p:nvSpPr>
        <p:spPr>
          <a:xfrm>
            <a:off x="5305146" y="5121968"/>
            <a:ext cx="551815" cy="494723"/>
          </a:xfrm>
          <a:custGeom>
            <a:avLst/>
            <a:gdLst/>
            <a:ahLst/>
            <a:cxnLst/>
            <a:rect l="l" t="t" r="r" b="b"/>
            <a:pathLst>
              <a:path w="551814" h="544195">
                <a:moveTo>
                  <a:pt x="551688" y="0"/>
                </a:moveTo>
                <a:lnTo>
                  <a:pt x="0" y="0"/>
                </a:lnTo>
                <a:lnTo>
                  <a:pt x="0" y="544068"/>
                </a:lnTo>
                <a:lnTo>
                  <a:pt x="551688" y="544068"/>
                </a:lnTo>
                <a:lnTo>
                  <a:pt x="55168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5"/>
          <p:cNvSpPr/>
          <p:nvPr/>
        </p:nvSpPr>
        <p:spPr>
          <a:xfrm>
            <a:off x="5305146" y="4251764"/>
            <a:ext cx="276225" cy="494723"/>
          </a:xfrm>
          <a:custGeom>
            <a:avLst/>
            <a:gdLst/>
            <a:ahLst/>
            <a:cxnLst/>
            <a:rect l="l" t="t" r="r" b="b"/>
            <a:pathLst>
              <a:path w="276225" h="544195">
                <a:moveTo>
                  <a:pt x="275844" y="0"/>
                </a:moveTo>
                <a:lnTo>
                  <a:pt x="0" y="0"/>
                </a:lnTo>
                <a:lnTo>
                  <a:pt x="0" y="544067"/>
                </a:lnTo>
                <a:lnTo>
                  <a:pt x="275844" y="544067"/>
                </a:lnTo>
                <a:lnTo>
                  <a:pt x="275844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/>
          <p:cNvSpPr/>
          <p:nvPr/>
        </p:nvSpPr>
        <p:spPr>
          <a:xfrm>
            <a:off x="5305146" y="3381559"/>
            <a:ext cx="965200" cy="494723"/>
          </a:xfrm>
          <a:custGeom>
            <a:avLst/>
            <a:gdLst/>
            <a:ahLst/>
            <a:cxnLst/>
            <a:rect l="l" t="t" r="r" b="b"/>
            <a:pathLst>
              <a:path w="965200" h="544194">
                <a:moveTo>
                  <a:pt x="964691" y="0"/>
                </a:moveTo>
                <a:lnTo>
                  <a:pt x="0" y="0"/>
                </a:lnTo>
                <a:lnTo>
                  <a:pt x="0" y="544068"/>
                </a:lnTo>
                <a:lnTo>
                  <a:pt x="964691" y="544068"/>
                </a:lnTo>
                <a:lnTo>
                  <a:pt x="964691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7"/>
          <p:cNvSpPr/>
          <p:nvPr/>
        </p:nvSpPr>
        <p:spPr>
          <a:xfrm>
            <a:off x="5305146" y="2509831"/>
            <a:ext cx="2479675" cy="494723"/>
          </a:xfrm>
          <a:custGeom>
            <a:avLst/>
            <a:gdLst/>
            <a:ahLst/>
            <a:cxnLst/>
            <a:rect l="l" t="t" r="r" b="b"/>
            <a:pathLst>
              <a:path w="2479675" h="544194">
                <a:moveTo>
                  <a:pt x="2479548" y="0"/>
                </a:moveTo>
                <a:lnTo>
                  <a:pt x="0" y="0"/>
                </a:lnTo>
                <a:lnTo>
                  <a:pt x="0" y="544068"/>
                </a:lnTo>
                <a:lnTo>
                  <a:pt x="2479548" y="544068"/>
                </a:lnTo>
                <a:lnTo>
                  <a:pt x="247954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8"/>
          <p:cNvSpPr/>
          <p:nvPr/>
        </p:nvSpPr>
        <p:spPr>
          <a:xfrm>
            <a:off x="5305146" y="5659477"/>
            <a:ext cx="4270375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2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"/>
          <p:cNvSpPr/>
          <p:nvPr/>
        </p:nvSpPr>
        <p:spPr>
          <a:xfrm>
            <a:off x="5305146" y="5662046"/>
            <a:ext cx="0" cy="51377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"/>
          <p:cNvSpPr/>
          <p:nvPr/>
        </p:nvSpPr>
        <p:spPr>
          <a:xfrm>
            <a:off x="6160110" y="5662046"/>
            <a:ext cx="0" cy="51377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"/>
          <p:cNvSpPr/>
          <p:nvPr/>
        </p:nvSpPr>
        <p:spPr>
          <a:xfrm>
            <a:off x="7013549" y="5662046"/>
            <a:ext cx="0" cy="51377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2"/>
          <p:cNvSpPr/>
          <p:nvPr/>
        </p:nvSpPr>
        <p:spPr>
          <a:xfrm>
            <a:off x="7868514" y="5662046"/>
            <a:ext cx="0" cy="51377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/>
          <p:nvPr/>
        </p:nvSpPr>
        <p:spPr>
          <a:xfrm>
            <a:off x="8721953" y="5662046"/>
            <a:ext cx="0" cy="51377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4"/>
          <p:cNvSpPr/>
          <p:nvPr/>
        </p:nvSpPr>
        <p:spPr>
          <a:xfrm>
            <a:off x="9575393" y="5662046"/>
            <a:ext cx="0" cy="51377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5"/>
          <p:cNvSpPr/>
          <p:nvPr/>
        </p:nvSpPr>
        <p:spPr>
          <a:xfrm>
            <a:off x="5305146" y="2480316"/>
            <a:ext cx="0" cy="3165764"/>
          </a:xfrm>
          <a:custGeom>
            <a:avLst/>
            <a:gdLst/>
            <a:ahLst/>
            <a:cxnLst/>
            <a:rect l="l" t="t" r="r" b="b"/>
            <a:pathLst>
              <a:path h="3482340">
                <a:moveTo>
                  <a:pt x="0" y="348234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6"/>
          <p:cNvSpPr/>
          <p:nvPr/>
        </p:nvSpPr>
        <p:spPr>
          <a:xfrm>
            <a:off x="5257902" y="565947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7"/>
          <p:cNvSpPr/>
          <p:nvPr/>
        </p:nvSpPr>
        <p:spPr>
          <a:xfrm>
            <a:off x="5257902" y="493416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8"/>
          <p:cNvSpPr/>
          <p:nvPr/>
        </p:nvSpPr>
        <p:spPr>
          <a:xfrm>
            <a:off x="5257902" y="406396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9"/>
          <p:cNvSpPr/>
          <p:nvPr/>
        </p:nvSpPr>
        <p:spPr>
          <a:xfrm>
            <a:off x="5257902" y="319375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0"/>
          <p:cNvSpPr/>
          <p:nvPr/>
        </p:nvSpPr>
        <p:spPr>
          <a:xfrm>
            <a:off x="5257902" y="248396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Group 62"/>
          <p:cNvGrpSpPr/>
          <p:nvPr/>
        </p:nvGrpSpPr>
        <p:grpSpPr>
          <a:xfrm>
            <a:off x="5250156" y="5669882"/>
            <a:ext cx="4590414" cy="208099"/>
            <a:chOff x="3582670" y="4547108"/>
            <a:chExt cx="4590414" cy="228909"/>
          </a:xfrm>
        </p:grpSpPr>
        <p:sp>
          <p:nvSpPr>
            <p:cNvPr id="64" name="object 25"/>
            <p:cNvSpPr txBox="1"/>
            <p:nvPr/>
          </p:nvSpPr>
          <p:spPr>
            <a:xfrm>
              <a:off x="3582670" y="4547108"/>
              <a:ext cx="22542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0%</a:t>
              </a:r>
              <a:endParaRPr sz="1400" dirty="0">
                <a:cs typeface="Trebuchet MS"/>
              </a:endParaRPr>
            </a:p>
          </p:txBody>
        </p:sp>
        <p:sp>
          <p:nvSpPr>
            <p:cNvPr id="65" name="object 26"/>
            <p:cNvSpPr txBox="1"/>
            <p:nvPr/>
          </p:nvSpPr>
          <p:spPr>
            <a:xfrm>
              <a:off x="4390390" y="4547108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20%</a:t>
              </a:r>
              <a:endParaRPr sz="1400">
                <a:cs typeface="Trebuchet MS"/>
              </a:endParaRPr>
            </a:p>
          </p:txBody>
        </p:sp>
        <p:sp>
          <p:nvSpPr>
            <p:cNvPr id="66" name="object 27"/>
            <p:cNvSpPr txBox="1"/>
            <p:nvPr/>
          </p:nvSpPr>
          <p:spPr>
            <a:xfrm>
              <a:off x="5244465" y="4547108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40%</a:t>
              </a:r>
              <a:endParaRPr sz="1400">
                <a:cs typeface="Trebuchet MS"/>
              </a:endParaRPr>
            </a:p>
          </p:txBody>
        </p:sp>
        <p:sp>
          <p:nvSpPr>
            <p:cNvPr id="67" name="object 28"/>
            <p:cNvSpPr txBox="1"/>
            <p:nvPr/>
          </p:nvSpPr>
          <p:spPr>
            <a:xfrm>
              <a:off x="6098540" y="4547108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60%</a:t>
              </a:r>
              <a:endParaRPr sz="1400">
                <a:cs typeface="Trebuchet MS"/>
              </a:endParaRPr>
            </a:p>
          </p:txBody>
        </p:sp>
        <p:sp>
          <p:nvSpPr>
            <p:cNvPr id="68" name="object 29"/>
            <p:cNvSpPr txBox="1"/>
            <p:nvPr/>
          </p:nvSpPr>
          <p:spPr>
            <a:xfrm>
              <a:off x="6952868" y="4547108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80%</a:t>
              </a:r>
              <a:endParaRPr sz="1400">
                <a:cs typeface="Trebuchet MS"/>
              </a:endParaRPr>
            </a:p>
          </p:txBody>
        </p:sp>
        <p:sp>
          <p:nvSpPr>
            <p:cNvPr id="69" name="object 30"/>
            <p:cNvSpPr txBox="1"/>
            <p:nvPr/>
          </p:nvSpPr>
          <p:spPr>
            <a:xfrm>
              <a:off x="7760334" y="4547108"/>
              <a:ext cx="41275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10</a:t>
              </a:r>
              <a:r>
                <a:rPr sz="1400" spc="5" dirty="0">
                  <a:cs typeface="Trebuchet MS"/>
                </a:rPr>
                <a:t>0</a:t>
              </a:r>
              <a:r>
                <a:rPr sz="1400" dirty="0">
                  <a:cs typeface="Trebuchet MS"/>
                </a:rPr>
                <a:t>%</a:t>
              </a:r>
            </a:p>
          </p:txBody>
        </p:sp>
      </p:grpSp>
      <p:sp>
        <p:nvSpPr>
          <p:cNvPr id="87" name="object 31"/>
          <p:cNvSpPr txBox="1"/>
          <p:nvPr/>
        </p:nvSpPr>
        <p:spPr>
          <a:xfrm>
            <a:off x="4617572" y="5263308"/>
            <a:ext cx="5656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NS/NR</a:t>
            </a:r>
            <a:endParaRPr sz="1400">
              <a:cs typeface="Trebuchet MS"/>
            </a:endParaRPr>
          </a:p>
        </p:txBody>
      </p:sp>
      <p:sp>
        <p:nvSpPr>
          <p:cNvPr id="88" name="object 32"/>
          <p:cNvSpPr txBox="1"/>
          <p:nvPr/>
        </p:nvSpPr>
        <p:spPr>
          <a:xfrm>
            <a:off x="1619133" y="4392468"/>
            <a:ext cx="356175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Minha família desconfia que eu uso</a:t>
            </a:r>
            <a:r>
              <a:rPr sz="1400" spc="-25" dirty="0">
                <a:cs typeface="Trebuchet MS"/>
              </a:rPr>
              <a:t> </a:t>
            </a:r>
            <a:r>
              <a:rPr sz="1400" spc="-5" dirty="0">
                <a:cs typeface="Trebuchet MS"/>
              </a:rPr>
              <a:t>drogas</a:t>
            </a:r>
            <a:endParaRPr sz="1400">
              <a:cs typeface="Trebuchet MS"/>
            </a:endParaRPr>
          </a:p>
        </p:txBody>
      </p:sp>
      <p:sp>
        <p:nvSpPr>
          <p:cNvPr id="89" name="object 33"/>
          <p:cNvSpPr txBox="1"/>
          <p:nvPr/>
        </p:nvSpPr>
        <p:spPr>
          <a:xfrm>
            <a:off x="1679160" y="3521071"/>
            <a:ext cx="350348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Minha família não sabe que eu uso</a:t>
            </a:r>
            <a:r>
              <a:rPr sz="1400" dirty="0">
                <a:cs typeface="Trebuchet MS"/>
              </a:rPr>
              <a:t> </a:t>
            </a:r>
            <a:r>
              <a:rPr sz="1400" spc="-5" dirty="0">
                <a:cs typeface="Trebuchet MS"/>
              </a:rPr>
              <a:t>drogas</a:t>
            </a:r>
            <a:endParaRPr sz="1400">
              <a:cs typeface="Trebuchet MS"/>
            </a:endParaRPr>
          </a:p>
        </p:txBody>
      </p:sp>
      <p:sp>
        <p:nvSpPr>
          <p:cNvPr id="90" name="object 34"/>
          <p:cNvSpPr txBox="1"/>
          <p:nvPr/>
        </p:nvSpPr>
        <p:spPr>
          <a:xfrm>
            <a:off x="2035564" y="2650536"/>
            <a:ext cx="314606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Trebuchet MS"/>
              </a:rPr>
              <a:t>Minha família sabe </a:t>
            </a:r>
            <a:r>
              <a:rPr sz="1400" dirty="0">
                <a:cs typeface="Trebuchet MS"/>
              </a:rPr>
              <a:t>que eu </a:t>
            </a:r>
            <a:r>
              <a:rPr sz="1400" spc="-5" dirty="0">
                <a:cs typeface="Trebuchet MS"/>
              </a:rPr>
              <a:t>uso</a:t>
            </a:r>
            <a:r>
              <a:rPr sz="1400" spc="-55" dirty="0">
                <a:cs typeface="Trebuchet MS"/>
              </a:rPr>
              <a:t> </a:t>
            </a:r>
            <a:r>
              <a:rPr sz="1400" spc="-5" dirty="0">
                <a:cs typeface="Trebuchet MS"/>
              </a:rPr>
              <a:t>drogas</a:t>
            </a:r>
            <a:endParaRPr sz="1400" dirty="0">
              <a:cs typeface="Trebuchet MS"/>
            </a:endParaRPr>
          </a:p>
        </p:txBody>
      </p:sp>
      <p:sp>
        <p:nvSpPr>
          <p:cNvPr id="91" name="object 23"/>
          <p:cNvSpPr txBox="1"/>
          <p:nvPr/>
        </p:nvSpPr>
        <p:spPr>
          <a:xfrm>
            <a:off x="7698303" y="2542429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58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97" name="object 23"/>
          <p:cNvSpPr txBox="1"/>
          <p:nvPr/>
        </p:nvSpPr>
        <p:spPr>
          <a:xfrm>
            <a:off x="6214167" y="3410781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22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98" name="object 23"/>
          <p:cNvSpPr txBox="1"/>
          <p:nvPr/>
        </p:nvSpPr>
        <p:spPr>
          <a:xfrm>
            <a:off x="5421466" y="4305719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99" name="object 23"/>
          <p:cNvSpPr txBox="1"/>
          <p:nvPr/>
        </p:nvSpPr>
        <p:spPr>
          <a:xfrm>
            <a:off x="5752864" y="5174070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12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5025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4"/>
            <a:ext cx="9661029" cy="941558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258655"/>
            <a:ext cx="9661029" cy="3901937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806972"/>
            <a:ext cx="9472152" cy="2507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35"/>
              </a:spcBef>
            </a:pPr>
            <a:r>
              <a:rPr lang="pt-BR" sz="16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E como você acha que eles se sentem por você usar drogas?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1566" y="359411"/>
            <a:ext cx="9680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Sentimento das famílias em relação ao uso de drogas pelos motoristas  </a:t>
            </a:r>
            <a:b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6334" y="1427589"/>
            <a:ext cx="9672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estimulada e única)</a:t>
            </a:r>
            <a:endParaRPr lang="en-US" sz="1400" dirty="0">
              <a:solidFill>
                <a:srgbClr val="003825"/>
              </a:solidFill>
            </a:endParaRPr>
          </a:p>
        </p:txBody>
      </p:sp>
      <p:sp>
        <p:nvSpPr>
          <p:cNvPr id="70" name="object 3"/>
          <p:cNvSpPr txBox="1">
            <a:spLocks/>
          </p:cNvSpPr>
          <p:nvPr/>
        </p:nvSpPr>
        <p:spPr>
          <a:xfrm>
            <a:off x="0" y="750841"/>
            <a:ext cx="12188825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spc="-5" dirty="0">
                <a:solidFill>
                  <a:schemeClr val="bg1"/>
                </a:solidFill>
                <a:latin typeface="+mn-lt"/>
              </a:rPr>
              <a:t>(apenas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quem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respondeu </a:t>
            </a:r>
            <a:r>
              <a:rPr lang="pt-BR" sz="1600" dirty="0">
                <a:solidFill>
                  <a:schemeClr val="bg1"/>
                </a:solidFill>
              </a:rPr>
              <a:t>que a “família sabe que usa drogas”)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1" name="object 23"/>
          <p:cNvSpPr txBox="1"/>
          <p:nvPr/>
        </p:nvSpPr>
        <p:spPr>
          <a:xfrm>
            <a:off x="7230412" y="2531289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38,9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862204" y="2358288"/>
            <a:ext cx="8305800" cy="3373582"/>
            <a:chOff x="-76200" y="975360"/>
            <a:chExt cx="8305800" cy="3710940"/>
          </a:xfrm>
        </p:grpSpPr>
        <p:sp>
          <p:nvSpPr>
            <p:cNvPr id="60" name="object 4"/>
            <p:cNvSpPr/>
            <p:nvPr/>
          </p:nvSpPr>
          <p:spPr>
            <a:xfrm>
              <a:off x="3694176" y="3750564"/>
              <a:ext cx="474345" cy="544195"/>
            </a:xfrm>
            <a:custGeom>
              <a:avLst/>
              <a:gdLst/>
              <a:ahLst/>
              <a:cxnLst/>
              <a:rect l="l" t="t" r="r" b="b"/>
              <a:pathLst>
                <a:path w="474345" h="544195">
                  <a:moveTo>
                    <a:pt x="473963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473963" y="544068"/>
                  </a:lnTo>
                  <a:lnTo>
                    <a:pt x="473963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"/>
            <p:cNvSpPr/>
            <p:nvPr/>
          </p:nvSpPr>
          <p:spPr>
            <a:xfrm>
              <a:off x="3694176" y="2880360"/>
              <a:ext cx="948055" cy="544195"/>
            </a:xfrm>
            <a:custGeom>
              <a:avLst/>
              <a:gdLst/>
              <a:ahLst/>
              <a:cxnLst/>
              <a:rect l="l" t="t" r="r" b="b"/>
              <a:pathLst>
                <a:path w="948054" h="544195">
                  <a:moveTo>
                    <a:pt x="947927" y="0"/>
                  </a:moveTo>
                  <a:lnTo>
                    <a:pt x="0" y="0"/>
                  </a:lnTo>
                  <a:lnTo>
                    <a:pt x="0" y="544067"/>
                  </a:lnTo>
                  <a:lnTo>
                    <a:pt x="947927" y="544067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"/>
            <p:cNvSpPr/>
            <p:nvPr/>
          </p:nvSpPr>
          <p:spPr>
            <a:xfrm>
              <a:off x="3694176" y="2010155"/>
              <a:ext cx="1187450" cy="544195"/>
            </a:xfrm>
            <a:custGeom>
              <a:avLst/>
              <a:gdLst/>
              <a:ahLst/>
              <a:cxnLst/>
              <a:rect l="l" t="t" r="r" b="b"/>
              <a:pathLst>
                <a:path w="1187450" h="544194">
                  <a:moveTo>
                    <a:pt x="1187196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1187196" y="544068"/>
                  </a:lnTo>
                  <a:lnTo>
                    <a:pt x="1187196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"/>
            <p:cNvSpPr/>
            <p:nvPr/>
          </p:nvSpPr>
          <p:spPr>
            <a:xfrm>
              <a:off x="3694176" y="1138427"/>
              <a:ext cx="1661160" cy="544195"/>
            </a:xfrm>
            <a:custGeom>
              <a:avLst/>
              <a:gdLst/>
              <a:ahLst/>
              <a:cxnLst/>
              <a:rect l="l" t="t" r="r" b="b"/>
              <a:pathLst>
                <a:path w="1661160" h="544194">
                  <a:moveTo>
                    <a:pt x="1661160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1661160" y="544068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"/>
            <p:cNvSpPr/>
            <p:nvPr/>
          </p:nvSpPr>
          <p:spPr>
            <a:xfrm>
              <a:off x="3694176" y="4457700"/>
              <a:ext cx="4270375" cy="0"/>
            </a:xfrm>
            <a:custGeom>
              <a:avLst/>
              <a:gdLst/>
              <a:ahLst/>
              <a:cxnLst/>
              <a:rect l="l" t="t" r="r" b="b"/>
              <a:pathLst>
                <a:path w="4270375">
                  <a:moveTo>
                    <a:pt x="0" y="0"/>
                  </a:moveTo>
                  <a:lnTo>
                    <a:pt x="42702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9"/>
            <p:cNvSpPr/>
            <p:nvPr/>
          </p:nvSpPr>
          <p:spPr>
            <a:xfrm>
              <a:off x="3694176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0"/>
            <p:cNvSpPr/>
            <p:nvPr/>
          </p:nvSpPr>
          <p:spPr>
            <a:xfrm>
              <a:off x="4549140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1"/>
            <p:cNvSpPr/>
            <p:nvPr/>
          </p:nvSpPr>
          <p:spPr>
            <a:xfrm>
              <a:off x="5402579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2"/>
            <p:cNvSpPr/>
            <p:nvPr/>
          </p:nvSpPr>
          <p:spPr>
            <a:xfrm>
              <a:off x="6257544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3"/>
            <p:cNvSpPr/>
            <p:nvPr/>
          </p:nvSpPr>
          <p:spPr>
            <a:xfrm>
              <a:off x="7110983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4"/>
            <p:cNvSpPr/>
            <p:nvPr/>
          </p:nvSpPr>
          <p:spPr>
            <a:xfrm>
              <a:off x="7964423" y="4457700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7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5"/>
            <p:cNvSpPr/>
            <p:nvPr/>
          </p:nvSpPr>
          <p:spPr>
            <a:xfrm>
              <a:off x="3694176" y="975360"/>
              <a:ext cx="0" cy="3482340"/>
            </a:xfrm>
            <a:custGeom>
              <a:avLst/>
              <a:gdLst/>
              <a:ahLst/>
              <a:cxnLst/>
              <a:rect l="l" t="t" r="r" b="b"/>
              <a:pathLst>
                <a:path h="3482340">
                  <a:moveTo>
                    <a:pt x="0" y="34823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6"/>
            <p:cNvSpPr/>
            <p:nvPr/>
          </p:nvSpPr>
          <p:spPr>
            <a:xfrm>
              <a:off x="3646932" y="445770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7"/>
            <p:cNvSpPr/>
            <p:nvPr/>
          </p:nvSpPr>
          <p:spPr>
            <a:xfrm>
              <a:off x="3646932" y="358749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8"/>
            <p:cNvSpPr/>
            <p:nvPr/>
          </p:nvSpPr>
          <p:spPr>
            <a:xfrm>
              <a:off x="3646932" y="271729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9"/>
            <p:cNvSpPr/>
            <p:nvPr/>
          </p:nvSpPr>
          <p:spPr>
            <a:xfrm>
              <a:off x="3646932" y="184708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0"/>
            <p:cNvSpPr/>
            <p:nvPr/>
          </p:nvSpPr>
          <p:spPr>
            <a:xfrm>
              <a:off x="3646932" y="97536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39186" y="4457391"/>
              <a:ext cx="4590414" cy="228909"/>
              <a:chOff x="3582670" y="4547108"/>
              <a:chExt cx="4590414" cy="228909"/>
            </a:xfrm>
          </p:grpSpPr>
          <p:sp>
            <p:nvSpPr>
              <p:cNvPr id="102" name="object 25"/>
              <p:cNvSpPr txBox="1"/>
              <p:nvPr/>
            </p:nvSpPr>
            <p:spPr>
              <a:xfrm>
                <a:off x="3582670" y="4547108"/>
                <a:ext cx="22542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cs typeface="Trebuchet MS"/>
                  </a:rPr>
                  <a:t>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03" name="object 26"/>
              <p:cNvSpPr txBox="1"/>
              <p:nvPr/>
            </p:nvSpPr>
            <p:spPr>
              <a:xfrm>
                <a:off x="4390390" y="4547108"/>
                <a:ext cx="31813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cs typeface="Trebuchet MS"/>
                  </a:rPr>
                  <a:t>20%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04" name="object 27"/>
              <p:cNvSpPr txBox="1"/>
              <p:nvPr/>
            </p:nvSpPr>
            <p:spPr>
              <a:xfrm>
                <a:off x="5244465" y="4547108"/>
                <a:ext cx="31813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cs typeface="Trebuchet MS"/>
                  </a:rPr>
                  <a:t>40%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05" name="object 28"/>
              <p:cNvSpPr txBox="1"/>
              <p:nvPr/>
            </p:nvSpPr>
            <p:spPr>
              <a:xfrm>
                <a:off x="6098540" y="4547108"/>
                <a:ext cx="31813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cs typeface="Trebuchet MS"/>
                  </a:rPr>
                  <a:t>60%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06" name="object 29"/>
              <p:cNvSpPr txBox="1"/>
              <p:nvPr/>
            </p:nvSpPr>
            <p:spPr>
              <a:xfrm>
                <a:off x="6952868" y="4547108"/>
                <a:ext cx="31813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cs typeface="Trebuchet MS"/>
                  </a:rPr>
                  <a:t>80%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07" name="object 30"/>
              <p:cNvSpPr txBox="1"/>
              <p:nvPr/>
            </p:nvSpPr>
            <p:spPr>
              <a:xfrm>
                <a:off x="7760334" y="4547108"/>
                <a:ext cx="41275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cs typeface="Trebuchet MS"/>
                  </a:rPr>
                  <a:t>10</a:t>
                </a:r>
                <a:r>
                  <a:rPr sz="1400" spc="5" dirty="0">
                    <a:cs typeface="Trebuchet MS"/>
                  </a:rPr>
                  <a:t>0</a:t>
                </a:r>
                <a:r>
                  <a:rPr sz="1400" dirty="0">
                    <a:cs typeface="Trebuchet MS"/>
                  </a:rPr>
                  <a:t>%</a:t>
                </a:r>
                <a:endParaRPr sz="1400">
                  <a:cs typeface="Trebuchet MS"/>
                </a:endParaRPr>
              </a:p>
            </p:txBody>
          </p:sp>
        </p:grpSp>
        <p:sp>
          <p:nvSpPr>
            <p:cNvPr id="95" name="object 31"/>
            <p:cNvSpPr txBox="1"/>
            <p:nvPr/>
          </p:nvSpPr>
          <p:spPr>
            <a:xfrm>
              <a:off x="1982111" y="3907663"/>
              <a:ext cx="158862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Trebuchet MS"/>
                </a:rPr>
                <a:t>Se </a:t>
              </a:r>
              <a:r>
                <a:rPr sz="1400" spc="-5" dirty="0">
                  <a:cs typeface="Trebuchet MS"/>
                </a:rPr>
                <a:t>sentem</a:t>
              </a:r>
              <a:r>
                <a:rPr sz="1400" spc="-7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tristes</a:t>
              </a:r>
              <a:endParaRPr sz="1400">
                <a:cs typeface="Trebuchet MS"/>
              </a:endParaRPr>
            </a:p>
          </p:txBody>
        </p:sp>
        <p:sp>
          <p:nvSpPr>
            <p:cNvPr id="96" name="object 32"/>
            <p:cNvSpPr txBox="1"/>
            <p:nvPr/>
          </p:nvSpPr>
          <p:spPr>
            <a:xfrm>
              <a:off x="1593908" y="3036823"/>
              <a:ext cx="1977586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Trebuchet MS"/>
                </a:rPr>
                <a:t>Se </a:t>
              </a:r>
              <a:r>
                <a:rPr sz="1400" spc="-5" dirty="0">
                  <a:cs typeface="Trebuchet MS"/>
                </a:rPr>
                <a:t>sentem</a:t>
              </a:r>
              <a:r>
                <a:rPr sz="1400" spc="-60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indignados</a:t>
              </a:r>
              <a:endParaRPr sz="1400">
                <a:cs typeface="Trebuchet MS"/>
              </a:endParaRPr>
            </a:p>
          </p:txBody>
        </p:sp>
        <p:sp>
          <p:nvSpPr>
            <p:cNvPr id="100" name="object 33"/>
            <p:cNvSpPr txBox="1"/>
            <p:nvPr/>
          </p:nvSpPr>
          <p:spPr>
            <a:xfrm>
              <a:off x="2074365" y="2165426"/>
              <a:ext cx="1497891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Trebuchet MS"/>
                </a:rPr>
                <a:t>São</a:t>
              </a:r>
              <a:r>
                <a:rPr sz="1400" spc="-50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indiferentes</a:t>
              </a:r>
              <a:endParaRPr sz="1400">
                <a:cs typeface="Trebuchet MS"/>
              </a:endParaRPr>
            </a:p>
          </p:txBody>
        </p:sp>
        <p:sp>
          <p:nvSpPr>
            <p:cNvPr id="101" name="object 34"/>
            <p:cNvSpPr txBox="1"/>
            <p:nvPr/>
          </p:nvSpPr>
          <p:spPr>
            <a:xfrm>
              <a:off x="-76200" y="1294891"/>
              <a:ext cx="3646017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Lamentam, mas sabem que preciso</a:t>
              </a:r>
              <a:r>
                <a:rPr sz="1400" spc="-4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usar</a:t>
              </a:r>
              <a:endParaRPr sz="1400" dirty="0">
                <a:cs typeface="Trebuchet MS"/>
              </a:endParaRPr>
            </a:p>
          </p:txBody>
        </p:sp>
      </p:grpSp>
      <p:sp>
        <p:nvSpPr>
          <p:cNvPr id="108" name="object 23"/>
          <p:cNvSpPr txBox="1"/>
          <p:nvPr/>
        </p:nvSpPr>
        <p:spPr>
          <a:xfrm>
            <a:off x="6725536" y="3340942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27,8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09" name="object 23"/>
          <p:cNvSpPr txBox="1"/>
          <p:nvPr/>
        </p:nvSpPr>
        <p:spPr>
          <a:xfrm>
            <a:off x="6513874" y="4109596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22,2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10" name="object 23"/>
          <p:cNvSpPr txBox="1"/>
          <p:nvPr/>
        </p:nvSpPr>
        <p:spPr>
          <a:xfrm>
            <a:off x="6023702" y="4922809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11,1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57984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167681"/>
            <a:ext cx="9661029" cy="1193251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292748"/>
            <a:ext cx="9661029" cy="3867844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167682"/>
            <a:ext cx="9661029" cy="5018503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07419" y="6280651"/>
            <a:ext cx="17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1566" y="359411"/>
            <a:ext cx="9680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Confiança em motoristas que fizeram o exame toxicológico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6334" y="1248602"/>
            <a:ext cx="9672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4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4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(para todos </a:t>
            </a:r>
            <a:r>
              <a:rPr lang="pt-BR" sz="14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– estimulada e única)</a:t>
            </a:r>
            <a:endParaRPr lang="en-US" sz="1400" dirty="0">
              <a:solidFill>
                <a:srgbClr val="003825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756897" y="2479806"/>
            <a:ext cx="8400289" cy="3400252"/>
            <a:chOff x="-152400" y="1209848"/>
            <a:chExt cx="8400289" cy="3400252"/>
          </a:xfrm>
        </p:grpSpPr>
        <p:sp>
          <p:nvSpPr>
            <p:cNvPr id="116" name="object 3"/>
            <p:cNvSpPr/>
            <p:nvPr/>
          </p:nvSpPr>
          <p:spPr>
            <a:xfrm>
              <a:off x="3805428" y="3851500"/>
              <a:ext cx="0" cy="494723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4068"/>
                  </a:lnTo>
                </a:path>
              </a:pathLst>
            </a:custGeom>
            <a:ln w="85344">
              <a:solidFill>
                <a:srgbClr val="005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4"/>
            <p:cNvSpPr/>
            <p:nvPr/>
          </p:nvSpPr>
          <p:spPr>
            <a:xfrm>
              <a:off x="3803141" y="2981296"/>
              <a:ext cx="0" cy="494723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4067"/>
                  </a:lnTo>
                </a:path>
              </a:pathLst>
            </a:custGeom>
            <a:ln w="80772">
              <a:solidFill>
                <a:srgbClr val="005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5"/>
            <p:cNvSpPr/>
            <p:nvPr/>
          </p:nvSpPr>
          <p:spPr>
            <a:xfrm>
              <a:off x="3762755" y="2111091"/>
              <a:ext cx="294640" cy="494723"/>
            </a:xfrm>
            <a:custGeom>
              <a:avLst/>
              <a:gdLst/>
              <a:ahLst/>
              <a:cxnLst/>
              <a:rect l="l" t="t" r="r" b="b"/>
              <a:pathLst>
                <a:path w="294639" h="544194">
                  <a:moveTo>
                    <a:pt x="294132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294132" y="544068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6"/>
            <p:cNvSpPr/>
            <p:nvPr/>
          </p:nvSpPr>
          <p:spPr>
            <a:xfrm>
              <a:off x="3762755" y="1239363"/>
              <a:ext cx="3808729" cy="494723"/>
            </a:xfrm>
            <a:custGeom>
              <a:avLst/>
              <a:gdLst/>
              <a:ahLst/>
              <a:cxnLst/>
              <a:rect l="l" t="t" r="r" b="b"/>
              <a:pathLst>
                <a:path w="3808729" h="544194">
                  <a:moveTo>
                    <a:pt x="3808476" y="0"/>
                  </a:moveTo>
                  <a:lnTo>
                    <a:pt x="0" y="0"/>
                  </a:lnTo>
                  <a:lnTo>
                    <a:pt x="0" y="544068"/>
                  </a:lnTo>
                  <a:lnTo>
                    <a:pt x="3808476" y="544068"/>
                  </a:lnTo>
                  <a:lnTo>
                    <a:pt x="3808476" y="0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4"/>
            <p:cNvSpPr/>
            <p:nvPr/>
          </p:nvSpPr>
          <p:spPr>
            <a:xfrm>
              <a:off x="3762755" y="1209848"/>
              <a:ext cx="0" cy="3165764"/>
            </a:xfrm>
            <a:custGeom>
              <a:avLst/>
              <a:gdLst/>
              <a:ahLst/>
              <a:cxnLst/>
              <a:rect l="l" t="t" r="r" b="b"/>
              <a:pathLst>
                <a:path h="3482340">
                  <a:moveTo>
                    <a:pt x="0" y="34823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6"/>
            <p:cNvSpPr/>
            <p:nvPr/>
          </p:nvSpPr>
          <p:spPr>
            <a:xfrm>
              <a:off x="3715511" y="366369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7"/>
            <p:cNvSpPr/>
            <p:nvPr/>
          </p:nvSpPr>
          <p:spPr>
            <a:xfrm>
              <a:off x="3715511" y="279349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8"/>
            <p:cNvSpPr/>
            <p:nvPr/>
          </p:nvSpPr>
          <p:spPr>
            <a:xfrm>
              <a:off x="3715511" y="192328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9"/>
            <p:cNvSpPr/>
            <p:nvPr/>
          </p:nvSpPr>
          <p:spPr>
            <a:xfrm>
              <a:off x="3715511" y="120984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3657600" y="4402584"/>
              <a:ext cx="4590289" cy="207516"/>
              <a:chOff x="3657600" y="4402584"/>
              <a:chExt cx="4590289" cy="207516"/>
            </a:xfrm>
          </p:grpSpPr>
          <p:sp>
            <p:nvSpPr>
              <p:cNvPr id="134" name="object 7"/>
              <p:cNvSpPr/>
              <p:nvPr/>
            </p:nvSpPr>
            <p:spPr>
              <a:xfrm>
                <a:off x="3762755" y="4402584"/>
                <a:ext cx="42703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70375">
                    <a:moveTo>
                      <a:pt x="0" y="0"/>
                    </a:moveTo>
                    <a:lnTo>
                      <a:pt x="4270248" y="0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8"/>
              <p:cNvSpPr/>
              <p:nvPr/>
            </p:nvSpPr>
            <p:spPr>
              <a:xfrm>
                <a:off x="3762755" y="4405153"/>
                <a:ext cx="0" cy="51377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0"/>
                    </a:moveTo>
                    <a:lnTo>
                      <a:pt x="0" y="56387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9"/>
              <p:cNvSpPr/>
              <p:nvPr/>
            </p:nvSpPr>
            <p:spPr>
              <a:xfrm>
                <a:off x="4616196" y="4405153"/>
                <a:ext cx="0" cy="51377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0"/>
                    </a:moveTo>
                    <a:lnTo>
                      <a:pt x="0" y="56387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0"/>
              <p:cNvSpPr/>
              <p:nvPr/>
            </p:nvSpPr>
            <p:spPr>
              <a:xfrm>
                <a:off x="5471159" y="4405153"/>
                <a:ext cx="0" cy="51377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0"/>
                    </a:moveTo>
                    <a:lnTo>
                      <a:pt x="0" y="56387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1"/>
              <p:cNvSpPr/>
              <p:nvPr/>
            </p:nvSpPr>
            <p:spPr>
              <a:xfrm>
                <a:off x="6324600" y="4405153"/>
                <a:ext cx="0" cy="51377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0"/>
                    </a:moveTo>
                    <a:lnTo>
                      <a:pt x="0" y="56387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2"/>
              <p:cNvSpPr/>
              <p:nvPr/>
            </p:nvSpPr>
            <p:spPr>
              <a:xfrm>
                <a:off x="7178040" y="4405153"/>
                <a:ext cx="0" cy="51377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0"/>
                    </a:moveTo>
                    <a:lnTo>
                      <a:pt x="0" y="56387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3"/>
              <p:cNvSpPr/>
              <p:nvPr/>
            </p:nvSpPr>
            <p:spPr>
              <a:xfrm>
                <a:off x="8033004" y="4405153"/>
                <a:ext cx="0" cy="51377"/>
              </a:xfrm>
              <a:custGeom>
                <a:avLst/>
                <a:gdLst/>
                <a:ahLst/>
                <a:cxnLst/>
                <a:rect l="l" t="t" r="r" b="b"/>
                <a:pathLst>
                  <a:path h="56514">
                    <a:moveTo>
                      <a:pt x="0" y="0"/>
                    </a:moveTo>
                    <a:lnTo>
                      <a:pt x="0" y="56387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15"/>
              <p:cNvSpPr/>
              <p:nvPr/>
            </p:nvSpPr>
            <p:spPr>
              <a:xfrm>
                <a:off x="3715511" y="4402584"/>
                <a:ext cx="47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7625">
                    <a:moveTo>
                      <a:pt x="0" y="0"/>
                    </a:moveTo>
                    <a:lnTo>
                      <a:pt x="47243" y="0"/>
                    </a:lnTo>
                  </a:path>
                </a:pathLst>
              </a:custGeom>
              <a:ln w="9144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24"/>
              <p:cNvSpPr txBox="1"/>
              <p:nvPr/>
            </p:nvSpPr>
            <p:spPr>
              <a:xfrm>
                <a:off x="3657600" y="4402584"/>
                <a:ext cx="225425" cy="20751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spc="-5" dirty="0">
                    <a:cs typeface="Trebuchet MS"/>
                  </a:rPr>
                  <a:t>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43" name="object 25"/>
              <p:cNvSpPr txBox="1"/>
              <p:nvPr/>
            </p:nvSpPr>
            <p:spPr>
              <a:xfrm>
                <a:off x="4464939" y="4402584"/>
                <a:ext cx="318135" cy="20751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spc="-5" dirty="0">
                    <a:cs typeface="Trebuchet MS"/>
                  </a:rPr>
                  <a:t>20%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44" name="object 26"/>
              <p:cNvSpPr txBox="1"/>
              <p:nvPr/>
            </p:nvSpPr>
            <p:spPr>
              <a:xfrm>
                <a:off x="5319268" y="4402584"/>
                <a:ext cx="318135" cy="20751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spc="-5" dirty="0">
                    <a:cs typeface="Trebuchet MS"/>
                  </a:rPr>
                  <a:t>40%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45" name="object 27"/>
              <p:cNvSpPr txBox="1"/>
              <p:nvPr/>
            </p:nvSpPr>
            <p:spPr>
              <a:xfrm>
                <a:off x="6173343" y="4402584"/>
                <a:ext cx="318135" cy="20751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spc="-5" dirty="0">
                    <a:cs typeface="Trebuchet MS"/>
                  </a:rPr>
                  <a:t>60%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46" name="object 28"/>
              <p:cNvSpPr txBox="1"/>
              <p:nvPr/>
            </p:nvSpPr>
            <p:spPr>
              <a:xfrm>
                <a:off x="7027418" y="4402584"/>
                <a:ext cx="318135" cy="20751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spc="-5" dirty="0">
                    <a:cs typeface="Trebuchet MS"/>
                  </a:rPr>
                  <a:t>80%</a:t>
                </a:r>
                <a:endParaRPr sz="1400">
                  <a:cs typeface="Trebuchet MS"/>
                </a:endParaRPr>
              </a:p>
            </p:txBody>
          </p:sp>
          <p:sp>
            <p:nvSpPr>
              <p:cNvPr id="147" name="object 29"/>
              <p:cNvSpPr txBox="1"/>
              <p:nvPr/>
            </p:nvSpPr>
            <p:spPr>
              <a:xfrm>
                <a:off x="7835139" y="4402584"/>
                <a:ext cx="412750" cy="20751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spc="-5" dirty="0">
                    <a:cs typeface="Trebuchet MS"/>
                  </a:rPr>
                  <a:t>1</a:t>
                </a:r>
                <a:r>
                  <a:rPr sz="1400" spc="-10" dirty="0">
                    <a:cs typeface="Trebuchet MS"/>
                  </a:rPr>
                  <a:t>0</a:t>
                </a:r>
                <a:r>
                  <a:rPr sz="1400" spc="5" dirty="0">
                    <a:cs typeface="Trebuchet MS"/>
                  </a:rPr>
                  <a:t>0</a:t>
                </a:r>
                <a:r>
                  <a:rPr sz="1400" dirty="0">
                    <a:cs typeface="Trebuchet MS"/>
                  </a:rPr>
                  <a:t>%</a:t>
                </a:r>
              </a:p>
            </p:txBody>
          </p:sp>
        </p:grpSp>
        <p:sp>
          <p:nvSpPr>
            <p:cNvPr id="130" name="object 30"/>
            <p:cNvSpPr txBox="1"/>
            <p:nvPr/>
          </p:nvSpPr>
          <p:spPr>
            <a:xfrm>
              <a:off x="3126061" y="3994239"/>
              <a:ext cx="514139" cy="2075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NS/NR</a:t>
              </a:r>
              <a:endParaRPr sz="1400">
                <a:cs typeface="Trebuchet MS"/>
              </a:endParaRPr>
            </a:p>
          </p:txBody>
        </p:sp>
        <p:sp>
          <p:nvSpPr>
            <p:cNvPr id="131" name="object 31"/>
            <p:cNvSpPr txBox="1"/>
            <p:nvPr/>
          </p:nvSpPr>
          <p:spPr>
            <a:xfrm>
              <a:off x="-152400" y="3123399"/>
              <a:ext cx="3790365" cy="2075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Trebuchet MS"/>
                </a:rPr>
                <a:t>Prefiro </a:t>
              </a:r>
              <a:r>
                <a:rPr sz="1400" spc="-5" dirty="0">
                  <a:cs typeface="Trebuchet MS"/>
                </a:rPr>
                <a:t>motorista </a:t>
              </a:r>
              <a:r>
                <a:rPr sz="1400" dirty="0">
                  <a:cs typeface="Trebuchet MS"/>
                </a:rPr>
                <a:t>que não foi </a:t>
              </a:r>
              <a:r>
                <a:rPr sz="1400" spc="-5" dirty="0">
                  <a:cs typeface="Trebuchet MS"/>
                </a:rPr>
                <a:t>testado para</a:t>
              </a:r>
              <a:r>
                <a:rPr sz="1400" spc="-7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drogas</a:t>
              </a:r>
              <a:endParaRPr sz="1400">
                <a:cs typeface="Trebuchet MS"/>
              </a:endParaRPr>
            </a:p>
          </p:txBody>
        </p:sp>
        <p:sp>
          <p:nvSpPr>
            <p:cNvPr id="132" name="object 32"/>
            <p:cNvSpPr txBox="1"/>
            <p:nvPr/>
          </p:nvSpPr>
          <p:spPr>
            <a:xfrm>
              <a:off x="2889798" y="2252002"/>
              <a:ext cx="750022" cy="2075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Tanto</a:t>
              </a:r>
              <a:r>
                <a:rPr sz="1400" spc="-5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faz</a:t>
              </a:r>
              <a:endParaRPr sz="1400">
                <a:cs typeface="Trebuchet MS"/>
              </a:endParaRPr>
            </a:p>
          </p:txBody>
        </p:sp>
        <p:sp>
          <p:nvSpPr>
            <p:cNvPr id="133" name="object 33"/>
            <p:cNvSpPr txBox="1"/>
            <p:nvPr/>
          </p:nvSpPr>
          <p:spPr>
            <a:xfrm>
              <a:off x="34351" y="1381467"/>
              <a:ext cx="3603919" cy="2075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Trebuchet MS"/>
                </a:rPr>
                <a:t>Prefiro </a:t>
              </a:r>
              <a:r>
                <a:rPr sz="1400" spc="-5" dirty="0">
                  <a:cs typeface="Trebuchet MS"/>
                </a:rPr>
                <a:t>motorista </a:t>
              </a:r>
              <a:r>
                <a:rPr sz="1400" dirty="0">
                  <a:cs typeface="Trebuchet MS"/>
                </a:rPr>
                <a:t>que fez o </a:t>
              </a:r>
              <a:r>
                <a:rPr sz="1400" spc="-5" dirty="0">
                  <a:cs typeface="Trebuchet MS"/>
                </a:rPr>
                <a:t>exame</a:t>
              </a:r>
              <a:r>
                <a:rPr sz="1400" spc="-7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toxicológico</a:t>
              </a:r>
              <a:endParaRPr sz="1400" dirty="0">
                <a:cs typeface="Trebuchet M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44454" y="1575897"/>
            <a:ext cx="964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spc="-10" dirty="0">
                <a:latin typeface="Century Gothic"/>
                <a:cs typeface="Century Gothic"/>
              </a:rPr>
              <a:t>Se você fosse andar de ônibus em uma rodovia, você preferiria andar num ônibus em que o motorista </a:t>
            </a:r>
            <a:br>
              <a:rPr lang="pt-BR" sz="1400" b="1" spc="-10" dirty="0">
                <a:latin typeface="Century Gothic"/>
                <a:cs typeface="Century Gothic"/>
              </a:rPr>
            </a:br>
            <a:r>
              <a:rPr lang="pt-BR" sz="1400" b="1" spc="-10" dirty="0">
                <a:latin typeface="Century Gothic"/>
                <a:cs typeface="Century Gothic"/>
              </a:rPr>
              <a:t>passou pelo exame toxicológico ou em um ônibus em que o motorista não foi testado para drogas?</a:t>
            </a:r>
            <a:endParaRPr lang="en-US" sz="1400" b="1" spc="-10" dirty="0">
              <a:latin typeface="Century Gothic"/>
              <a:cs typeface="Century Gothic"/>
            </a:endParaRPr>
          </a:p>
        </p:txBody>
      </p:sp>
      <p:sp>
        <p:nvSpPr>
          <p:cNvPr id="148" name="object 23"/>
          <p:cNvSpPr txBox="1"/>
          <p:nvPr/>
        </p:nvSpPr>
        <p:spPr>
          <a:xfrm>
            <a:off x="9411558" y="2567999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89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9" name="object 23"/>
          <p:cNvSpPr txBox="1"/>
          <p:nvPr/>
        </p:nvSpPr>
        <p:spPr>
          <a:xfrm>
            <a:off x="5805026" y="3427826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6,9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0" name="object 23"/>
          <p:cNvSpPr txBox="1"/>
          <p:nvPr/>
        </p:nvSpPr>
        <p:spPr>
          <a:xfrm>
            <a:off x="5583411" y="4288673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1,9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1" name="object 23"/>
          <p:cNvSpPr txBox="1"/>
          <p:nvPr/>
        </p:nvSpPr>
        <p:spPr>
          <a:xfrm>
            <a:off x="5600457" y="5149518"/>
            <a:ext cx="999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400" b="1" dirty="0">
                <a:solidFill>
                  <a:srgbClr val="00561E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1400" b="1" dirty="0">
                <a:solidFill>
                  <a:srgbClr val="00561E"/>
                </a:solidFill>
                <a:latin typeface="Trebuchet MS"/>
                <a:cs typeface="Trebuchet M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54717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B ITTS C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1172644" y="1849629"/>
            <a:ext cx="8630920" cy="82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10000"/>
              </a:lnSpc>
              <a:spcBef>
                <a:spcPts val="100"/>
              </a:spcBef>
            </a:pPr>
            <a:r>
              <a:rPr lang="en-US" sz="2800" b="1" cap="all" spc="-15" dirty="0">
                <a:solidFill>
                  <a:srgbClr val="FFFFFF"/>
                </a:solidFill>
                <a:latin typeface="Century Gothic"/>
                <a:cs typeface="Century Gothic"/>
              </a:rPr>
              <a:t>Obrigado</a:t>
            </a:r>
            <a:endParaRPr sz="2800" b="1" cap="all" dirty="0">
              <a:latin typeface="Century Gothic"/>
              <a:cs typeface="Century Gothic"/>
            </a:endParaRPr>
          </a:p>
          <a:p>
            <a:pPr>
              <a:lnSpc>
                <a:spcPct val="110000"/>
              </a:lnSpc>
              <a:spcBef>
                <a:spcPts val="40"/>
              </a:spcBef>
            </a:pPr>
            <a:endParaRPr sz="2000" b="1" dirty="0">
              <a:latin typeface="Century Gothic"/>
              <a:cs typeface="Century Gothic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1030849" y="5496657"/>
            <a:ext cx="2782824" cy="56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val 13"/>
          <p:cNvSpPr/>
          <p:nvPr/>
        </p:nvSpPr>
        <p:spPr>
          <a:xfrm>
            <a:off x="10732083" y="5505233"/>
            <a:ext cx="720280" cy="71260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5380" y="5439242"/>
            <a:ext cx="853686" cy="844587"/>
          </a:xfrm>
          <a:prstGeom prst="ellipse">
            <a:avLst/>
          </a:prstGeom>
          <a:noFill/>
          <a:ln w="76200" cmpd="sng"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37">
            <a:extLst>
              <a:ext uri="{FF2B5EF4-FFF2-40B4-BE49-F238E27FC236}">
                <a16:creationId xmlns:a16="http://schemas.microsoft.com/office/drawing/2014/main" id="{2B29CBD9-8EBB-47EA-8DD4-C5FEEAFF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889" r="37500" b="67953"/>
          <a:stretch/>
        </p:blipFill>
        <p:spPr>
          <a:xfrm>
            <a:off x="10810816" y="5684042"/>
            <a:ext cx="562814" cy="2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3"/>
            <a:ext cx="9661029" cy="944763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6822" y="2236751"/>
            <a:ext cx="9661029" cy="3923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236751"/>
            <a:ext cx="9661029" cy="3923841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519006"/>
            <a:ext cx="9472152" cy="57541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10000"/>
              </a:lnSpc>
              <a:spcBef>
                <a:spcPts val="35"/>
              </a:spcBef>
            </a:pPr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6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6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600" b="1" cap="all" spc="-10" dirty="0">
                <a:solidFill>
                  <a:srgbClr val="003825"/>
                </a:solidFill>
                <a:latin typeface="Century Gothic"/>
                <a:cs typeface="Century Gothic"/>
              </a:rPr>
              <a:t>para todos </a:t>
            </a:r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– estimulada e única)</a:t>
            </a:r>
            <a:br>
              <a:rPr lang="pt-BR" sz="1600" b="1" dirty="0">
                <a:solidFill>
                  <a:srgbClr val="003825"/>
                </a:solidFill>
                <a:latin typeface="Century Gothic"/>
                <a:cs typeface="Century Gothic"/>
              </a:rPr>
            </a:br>
            <a:r>
              <a:rPr lang="pt-BR" b="1" spc="-5" dirty="0">
                <a:latin typeface="Century Gothic"/>
                <a:cs typeface="Century Gothic"/>
              </a:rPr>
              <a:t>O</a:t>
            </a:r>
            <a:r>
              <a:rPr lang="pt-BR" b="1" spc="20" dirty="0">
                <a:latin typeface="Century Gothic"/>
                <a:cs typeface="Century Gothic"/>
              </a:rPr>
              <a:t> </a:t>
            </a:r>
            <a:r>
              <a:rPr lang="pt-BR" b="1" spc="-10" dirty="0">
                <a:latin typeface="Century Gothic"/>
                <a:cs typeface="Century Gothic"/>
              </a:rPr>
              <a:t>que</a:t>
            </a:r>
            <a:r>
              <a:rPr lang="pt-BR" b="1" spc="20" dirty="0">
                <a:latin typeface="Century Gothic"/>
                <a:cs typeface="Century Gothic"/>
              </a:rPr>
              <a:t> </a:t>
            </a:r>
            <a:r>
              <a:rPr lang="pt-BR" b="1" spc="-5" dirty="0">
                <a:latin typeface="Century Gothic"/>
                <a:cs typeface="Century Gothic"/>
              </a:rPr>
              <a:t>você</a:t>
            </a:r>
            <a:r>
              <a:rPr lang="pt-BR" b="1" spc="10" dirty="0">
                <a:latin typeface="Century Gothic"/>
                <a:cs typeface="Century Gothic"/>
              </a:rPr>
              <a:t> </a:t>
            </a:r>
            <a:r>
              <a:rPr lang="pt-BR" b="1" spc="-10" dirty="0">
                <a:latin typeface="Century Gothic"/>
                <a:cs typeface="Century Gothic"/>
              </a:rPr>
              <a:t>acha</a:t>
            </a:r>
            <a:r>
              <a:rPr lang="pt-BR" b="1" spc="20" dirty="0">
                <a:latin typeface="Century Gothic"/>
                <a:cs typeface="Century Gothic"/>
              </a:rPr>
              <a:t> </a:t>
            </a:r>
            <a:r>
              <a:rPr lang="pt-BR" b="1" spc="-5" dirty="0">
                <a:latin typeface="Century Gothic"/>
                <a:cs typeface="Century Gothic"/>
              </a:rPr>
              <a:t>mais </a:t>
            </a:r>
            <a:r>
              <a:rPr lang="pt-BR" b="1" spc="-10" dirty="0">
                <a:latin typeface="Century Gothic"/>
                <a:cs typeface="Century Gothic"/>
              </a:rPr>
              <a:t>eficiente</a:t>
            </a:r>
            <a:r>
              <a:rPr lang="pt-BR" b="1" spc="45" dirty="0">
                <a:latin typeface="Century Gothic"/>
                <a:cs typeface="Century Gothic"/>
              </a:rPr>
              <a:t> </a:t>
            </a:r>
            <a:r>
              <a:rPr lang="pt-BR" b="1" spc="-10" dirty="0">
                <a:latin typeface="Century Gothic"/>
                <a:cs typeface="Century Gothic"/>
              </a:rPr>
              <a:t>para</a:t>
            </a:r>
            <a:r>
              <a:rPr lang="pt-BR" b="1" spc="20" dirty="0">
                <a:latin typeface="Century Gothic"/>
                <a:cs typeface="Century Gothic"/>
              </a:rPr>
              <a:t> </a:t>
            </a:r>
            <a:r>
              <a:rPr lang="pt-BR" b="1" spc="-10" dirty="0">
                <a:latin typeface="Century Gothic"/>
                <a:cs typeface="Century Gothic"/>
              </a:rPr>
              <a:t>reduzir</a:t>
            </a:r>
            <a:r>
              <a:rPr lang="pt-BR" b="1" spc="45" dirty="0">
                <a:latin typeface="Century Gothic"/>
                <a:cs typeface="Century Gothic"/>
              </a:rPr>
              <a:t> </a:t>
            </a:r>
            <a:r>
              <a:rPr lang="pt-BR" b="1" spc="-5" dirty="0">
                <a:latin typeface="Century Gothic"/>
                <a:cs typeface="Century Gothic"/>
              </a:rPr>
              <a:t>os </a:t>
            </a:r>
            <a:r>
              <a:rPr lang="pt-BR" b="1" spc="-10" dirty="0">
                <a:latin typeface="Century Gothic"/>
                <a:cs typeface="Century Gothic"/>
              </a:rPr>
              <a:t>acidentes</a:t>
            </a:r>
            <a:r>
              <a:rPr lang="pt-BR" b="1" spc="40" dirty="0">
                <a:latin typeface="Century Gothic"/>
                <a:cs typeface="Century Gothic"/>
              </a:rPr>
              <a:t> </a:t>
            </a:r>
            <a:r>
              <a:rPr lang="pt-BR" b="1" spc="-5" dirty="0">
                <a:latin typeface="Century Gothic"/>
                <a:cs typeface="Century Gothic"/>
              </a:rPr>
              <a:t>de</a:t>
            </a:r>
            <a:r>
              <a:rPr lang="pt-BR" b="1" spc="20" dirty="0">
                <a:latin typeface="Century Gothic"/>
                <a:cs typeface="Century Gothic"/>
              </a:rPr>
              <a:t> </a:t>
            </a:r>
            <a:r>
              <a:rPr lang="pt-BR" b="1" spc="-5" dirty="0">
                <a:latin typeface="Century Gothic"/>
                <a:cs typeface="Century Gothic"/>
              </a:rPr>
              <a:t>trânsito?</a:t>
            </a:r>
            <a:r>
              <a:rPr lang="pt-BR" b="1" spc="5" dirty="0">
                <a:latin typeface="Century Gothic"/>
                <a:cs typeface="Century Gothic"/>
              </a:rPr>
              <a:t> </a:t>
            </a:r>
            <a:endParaRPr lang="pt-BR" b="1" spc="-5" dirty="0">
              <a:latin typeface="Century Gothic"/>
              <a:cs typeface="Century Gothic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-1" y="363907"/>
            <a:ext cx="1218882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47470" marR="5080" indent="-1335405" algn="ctr">
              <a:lnSpc>
                <a:spcPct val="100000"/>
              </a:lnSpc>
              <a:spcBef>
                <a:spcPts val="100"/>
              </a:spcBef>
            </a:pPr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Medidas para reduzir acidentes de trânsito</a:t>
            </a:r>
          </a:p>
        </p:txBody>
      </p:sp>
      <p:sp>
        <p:nvSpPr>
          <p:cNvPr id="10" name="object 3"/>
          <p:cNvSpPr/>
          <p:nvPr/>
        </p:nvSpPr>
        <p:spPr>
          <a:xfrm>
            <a:off x="5232157" y="4975098"/>
            <a:ext cx="0" cy="489446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496"/>
                </a:lnTo>
              </a:path>
            </a:pathLst>
          </a:custGeom>
          <a:ln w="82295">
            <a:solidFill>
              <a:srgbClr val="07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5208695" y="4192906"/>
            <a:ext cx="0" cy="489446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495"/>
                </a:lnTo>
              </a:path>
            </a:pathLst>
          </a:custGeom>
          <a:ln w="41148">
            <a:solidFill>
              <a:srgbClr val="075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5185234" y="3410714"/>
            <a:ext cx="1670555" cy="489446"/>
          </a:xfrm>
          <a:custGeom>
            <a:avLst/>
            <a:gdLst/>
            <a:ahLst/>
            <a:cxnLst/>
            <a:rect l="l" t="t" r="r" b="b"/>
            <a:pathLst>
              <a:path w="1464945" h="539750">
                <a:moveTo>
                  <a:pt x="1464564" y="0"/>
                </a:moveTo>
                <a:lnTo>
                  <a:pt x="0" y="0"/>
                </a:lnTo>
                <a:lnTo>
                  <a:pt x="0" y="539496"/>
                </a:lnTo>
                <a:lnTo>
                  <a:pt x="1464564" y="539496"/>
                </a:lnTo>
                <a:lnTo>
                  <a:pt x="1464564" y="0"/>
                </a:lnTo>
                <a:close/>
              </a:path>
            </a:pathLst>
          </a:custGeom>
          <a:solidFill>
            <a:srgbClr val="075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5185234" y="2628522"/>
            <a:ext cx="3328076" cy="489446"/>
          </a:xfrm>
          <a:custGeom>
            <a:avLst/>
            <a:gdLst/>
            <a:ahLst/>
            <a:cxnLst/>
            <a:rect l="l" t="t" r="r" b="b"/>
            <a:pathLst>
              <a:path w="2918459" h="539750">
                <a:moveTo>
                  <a:pt x="2918459" y="0"/>
                </a:moveTo>
                <a:lnTo>
                  <a:pt x="0" y="0"/>
                </a:lnTo>
                <a:lnTo>
                  <a:pt x="0" y="539496"/>
                </a:lnTo>
                <a:lnTo>
                  <a:pt x="2918459" y="539496"/>
                </a:lnTo>
                <a:lnTo>
                  <a:pt x="2918459" y="0"/>
                </a:lnTo>
                <a:close/>
              </a:path>
            </a:pathLst>
          </a:custGeom>
          <a:solidFill>
            <a:srgbClr val="075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5185234" y="5610801"/>
            <a:ext cx="5135490" cy="0"/>
          </a:xfrm>
          <a:custGeom>
            <a:avLst/>
            <a:gdLst/>
            <a:ahLst/>
            <a:cxnLst/>
            <a:rect l="l" t="t" r="r" b="b"/>
            <a:pathLst>
              <a:path w="4503420">
                <a:moveTo>
                  <a:pt x="0" y="0"/>
                </a:moveTo>
                <a:lnTo>
                  <a:pt x="45034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/>
          <p:nvPr/>
        </p:nvSpPr>
        <p:spPr>
          <a:xfrm>
            <a:off x="5185234" y="5610801"/>
            <a:ext cx="0" cy="43186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/>
          <p:cNvSpPr/>
          <p:nvPr/>
        </p:nvSpPr>
        <p:spPr>
          <a:xfrm>
            <a:off x="6212330" y="5610801"/>
            <a:ext cx="0" cy="43186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7239430" y="5610801"/>
            <a:ext cx="0" cy="43186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8266527" y="5610801"/>
            <a:ext cx="0" cy="43186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/>
          <p:cNvSpPr/>
          <p:nvPr/>
        </p:nvSpPr>
        <p:spPr>
          <a:xfrm>
            <a:off x="9293625" y="5610801"/>
            <a:ext cx="0" cy="43186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/>
          <p:cNvSpPr/>
          <p:nvPr/>
        </p:nvSpPr>
        <p:spPr>
          <a:xfrm>
            <a:off x="10320724" y="5610801"/>
            <a:ext cx="0" cy="43186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5185234" y="2482034"/>
            <a:ext cx="0" cy="3128998"/>
          </a:xfrm>
          <a:custGeom>
            <a:avLst/>
            <a:gdLst/>
            <a:ahLst/>
            <a:cxnLst/>
            <a:rect l="l" t="t" r="r" b="b"/>
            <a:pathLst>
              <a:path h="3450590">
                <a:moveTo>
                  <a:pt x="0" y="3450336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131359" y="5610801"/>
            <a:ext cx="543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5131359" y="4828610"/>
            <a:ext cx="543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5131359" y="4046418"/>
            <a:ext cx="543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5131359" y="3264226"/>
            <a:ext cx="543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"/>
          <p:cNvSpPr/>
          <p:nvPr/>
        </p:nvSpPr>
        <p:spPr>
          <a:xfrm>
            <a:off x="5131359" y="2482034"/>
            <a:ext cx="543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 txBox="1"/>
          <p:nvPr/>
        </p:nvSpPr>
        <p:spPr>
          <a:xfrm>
            <a:off x="5304278" y="4188809"/>
            <a:ext cx="10247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75F63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0,9</a:t>
            </a:r>
            <a:r>
              <a:rPr sz="1600" b="1" dirty="0">
                <a:solidFill>
                  <a:srgbClr val="075F63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33" name="object 22"/>
          <p:cNvSpPr txBox="1"/>
          <p:nvPr/>
        </p:nvSpPr>
        <p:spPr>
          <a:xfrm>
            <a:off x="6927476" y="3457804"/>
            <a:ext cx="9141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075F63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32,5</a:t>
            </a:r>
            <a:r>
              <a:rPr sz="1600" b="1" dirty="0">
                <a:solidFill>
                  <a:srgbClr val="075F63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34" name="object 23"/>
          <p:cNvSpPr txBox="1"/>
          <p:nvPr/>
        </p:nvSpPr>
        <p:spPr>
          <a:xfrm>
            <a:off x="8586446" y="2641257"/>
            <a:ext cx="1003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75F63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64,8</a:t>
            </a:r>
            <a:r>
              <a:rPr sz="1600" b="1" dirty="0">
                <a:solidFill>
                  <a:srgbClr val="075F63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35" name="object 24"/>
          <p:cNvSpPr txBox="1"/>
          <p:nvPr/>
        </p:nvSpPr>
        <p:spPr>
          <a:xfrm>
            <a:off x="5074876" y="5661512"/>
            <a:ext cx="223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cs typeface="Trebuchet MS"/>
              </a:rPr>
              <a:t>0%</a:t>
            </a:r>
            <a:endParaRPr sz="1200" dirty="0">
              <a:cs typeface="Trebuchet MS"/>
            </a:endParaRPr>
          </a:p>
        </p:txBody>
      </p:sp>
      <p:sp>
        <p:nvSpPr>
          <p:cNvPr id="36" name="object 25"/>
          <p:cNvSpPr txBox="1"/>
          <p:nvPr/>
        </p:nvSpPr>
        <p:spPr>
          <a:xfrm>
            <a:off x="6056355" y="5661512"/>
            <a:ext cx="3157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cs typeface="Trebuchet MS"/>
              </a:rPr>
              <a:t>2</a:t>
            </a:r>
            <a:r>
              <a:rPr sz="1200" spc="5" dirty="0">
                <a:cs typeface="Trebuchet MS"/>
              </a:rPr>
              <a:t>0</a:t>
            </a:r>
            <a:r>
              <a:rPr sz="1200" dirty="0">
                <a:cs typeface="Trebuchet MS"/>
              </a:rPr>
              <a:t>%</a:t>
            </a:r>
          </a:p>
        </p:txBody>
      </p:sp>
      <p:sp>
        <p:nvSpPr>
          <p:cNvPr id="37" name="object 26"/>
          <p:cNvSpPr txBox="1"/>
          <p:nvPr/>
        </p:nvSpPr>
        <p:spPr>
          <a:xfrm>
            <a:off x="7083452" y="5661512"/>
            <a:ext cx="3157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cs typeface="Trebuchet MS"/>
              </a:rPr>
              <a:t>4</a:t>
            </a:r>
            <a:r>
              <a:rPr sz="1200" spc="5" dirty="0">
                <a:cs typeface="Trebuchet MS"/>
              </a:rPr>
              <a:t>0</a:t>
            </a:r>
            <a:r>
              <a:rPr sz="1200" dirty="0">
                <a:cs typeface="Trebuchet MS"/>
              </a:rPr>
              <a:t>%</a:t>
            </a:r>
            <a:endParaRPr sz="1200">
              <a:cs typeface="Trebuchet MS"/>
            </a:endParaRPr>
          </a:p>
        </p:txBody>
      </p:sp>
      <p:sp>
        <p:nvSpPr>
          <p:cNvPr id="38" name="object 27"/>
          <p:cNvSpPr txBox="1"/>
          <p:nvPr/>
        </p:nvSpPr>
        <p:spPr>
          <a:xfrm>
            <a:off x="8110550" y="5661512"/>
            <a:ext cx="3157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cs typeface="Trebuchet MS"/>
              </a:rPr>
              <a:t>6</a:t>
            </a:r>
            <a:r>
              <a:rPr sz="1200" spc="5" dirty="0">
                <a:cs typeface="Trebuchet MS"/>
              </a:rPr>
              <a:t>0</a:t>
            </a:r>
            <a:r>
              <a:rPr sz="1200" dirty="0">
                <a:cs typeface="Trebuchet MS"/>
              </a:rPr>
              <a:t>%</a:t>
            </a:r>
            <a:endParaRPr sz="1200">
              <a:cs typeface="Trebuchet MS"/>
            </a:endParaRPr>
          </a:p>
        </p:txBody>
      </p:sp>
      <p:sp>
        <p:nvSpPr>
          <p:cNvPr id="39" name="object 28"/>
          <p:cNvSpPr txBox="1"/>
          <p:nvPr/>
        </p:nvSpPr>
        <p:spPr>
          <a:xfrm>
            <a:off x="9137649" y="5661512"/>
            <a:ext cx="3157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cs typeface="Trebuchet MS"/>
              </a:rPr>
              <a:t>8</a:t>
            </a:r>
            <a:r>
              <a:rPr sz="1200" spc="5" dirty="0">
                <a:cs typeface="Trebuchet MS"/>
              </a:rPr>
              <a:t>0</a:t>
            </a:r>
            <a:r>
              <a:rPr sz="1200" dirty="0">
                <a:cs typeface="Trebuchet MS"/>
              </a:rPr>
              <a:t>%</a:t>
            </a:r>
            <a:endParaRPr sz="1200">
              <a:cs typeface="Trebuchet MS"/>
            </a:endParaRPr>
          </a:p>
        </p:txBody>
      </p:sp>
      <p:sp>
        <p:nvSpPr>
          <p:cNvPr id="40" name="object 29"/>
          <p:cNvSpPr txBox="1"/>
          <p:nvPr/>
        </p:nvSpPr>
        <p:spPr>
          <a:xfrm>
            <a:off x="10119562" y="5661512"/>
            <a:ext cx="4062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cs typeface="Trebuchet MS"/>
              </a:rPr>
              <a:t>1</a:t>
            </a:r>
            <a:r>
              <a:rPr sz="1200" spc="5" dirty="0">
                <a:cs typeface="Trebuchet MS"/>
              </a:rPr>
              <a:t>0</a:t>
            </a:r>
            <a:r>
              <a:rPr sz="1200" spc="-10" dirty="0">
                <a:cs typeface="Trebuchet MS"/>
              </a:rPr>
              <a:t>0</a:t>
            </a:r>
            <a:r>
              <a:rPr sz="1200" dirty="0">
                <a:cs typeface="Trebuchet MS"/>
              </a:rPr>
              <a:t>%</a:t>
            </a:r>
            <a:endParaRPr sz="1200">
              <a:cs typeface="Trebuchet MS"/>
            </a:endParaRPr>
          </a:p>
        </p:txBody>
      </p:sp>
      <p:sp>
        <p:nvSpPr>
          <p:cNvPr id="41" name="object 30"/>
          <p:cNvSpPr txBox="1"/>
          <p:nvPr/>
        </p:nvSpPr>
        <p:spPr>
          <a:xfrm>
            <a:off x="3839581" y="5114791"/>
            <a:ext cx="1206911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9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NS/NR</a:t>
            </a:r>
          </a:p>
        </p:txBody>
      </p:sp>
      <p:sp>
        <p:nvSpPr>
          <p:cNvPr id="42" name="object 31"/>
          <p:cNvSpPr txBox="1"/>
          <p:nvPr/>
        </p:nvSpPr>
        <p:spPr>
          <a:xfrm>
            <a:off x="3544229" y="4332253"/>
            <a:ext cx="1502262" cy="238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9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Nenhum</a:t>
            </a:r>
          </a:p>
        </p:txBody>
      </p:sp>
      <p:sp>
        <p:nvSpPr>
          <p:cNvPr id="43" name="object 32"/>
          <p:cNvSpPr txBox="1"/>
          <p:nvPr/>
        </p:nvSpPr>
        <p:spPr>
          <a:xfrm>
            <a:off x="856521" y="3416643"/>
            <a:ext cx="4189969" cy="47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9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Medidas de punição </a:t>
            </a:r>
            <a:endParaRPr lang="en-US" sz="1600" spc="-5" dirty="0">
              <a:latin typeface="Arial"/>
              <a:cs typeface="Arial"/>
            </a:endParaRPr>
          </a:p>
          <a:p>
            <a:pPr marL="12700" algn="r">
              <a:lnSpc>
                <a:spcPct val="9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aos motoristas infratores</a:t>
            </a:r>
          </a:p>
        </p:txBody>
      </p:sp>
      <p:sp>
        <p:nvSpPr>
          <p:cNvPr id="44" name="object 33"/>
          <p:cNvSpPr txBox="1"/>
          <p:nvPr/>
        </p:nvSpPr>
        <p:spPr>
          <a:xfrm>
            <a:off x="336786" y="2613000"/>
            <a:ext cx="4709705" cy="47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9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Medidas de prevenção para evitar </a:t>
            </a:r>
            <a:endParaRPr lang="en-US" sz="1600" spc="-5" dirty="0">
              <a:latin typeface="Arial"/>
              <a:cs typeface="Arial"/>
            </a:endParaRPr>
          </a:p>
          <a:p>
            <a:pPr marL="12700" algn="r">
              <a:lnSpc>
                <a:spcPct val="9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os </a:t>
            </a:r>
            <a:r>
              <a:rPr sz="1600" spc="-5" dirty="0">
                <a:latin typeface="Arial"/>
                <a:cs typeface="Arial"/>
              </a:rPr>
              <a:t>acidentes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ocorram</a:t>
            </a:r>
          </a:p>
        </p:txBody>
      </p:sp>
      <p:sp>
        <p:nvSpPr>
          <p:cNvPr id="49" name="object 21"/>
          <p:cNvSpPr txBox="1"/>
          <p:nvPr/>
        </p:nvSpPr>
        <p:spPr>
          <a:xfrm>
            <a:off x="5317161" y="4975376"/>
            <a:ext cx="10247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075F63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1,8</a:t>
            </a:r>
            <a:r>
              <a:rPr sz="1600" b="1" dirty="0">
                <a:solidFill>
                  <a:srgbClr val="075F63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07419" y="6280651"/>
            <a:ext cx="17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</p:spTree>
    <p:extLst>
      <p:ext uri="{BB962C8B-B14F-4D97-AF65-F5344CB8AC3E}">
        <p14:creationId xmlns:p14="http://schemas.microsoft.com/office/powerpoint/2010/main" val="405785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65" y="1042943"/>
            <a:ext cx="12196821" cy="1000894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1" y="2043838"/>
            <a:ext cx="12188825" cy="4158810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0" y="1182566"/>
            <a:ext cx="12188825" cy="23019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6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6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600" b="1" cap="all" spc="-10" dirty="0">
                <a:solidFill>
                  <a:srgbClr val="003825"/>
                </a:solidFill>
                <a:latin typeface="Century Gothic"/>
                <a:cs typeface="Century Gothic"/>
              </a:rPr>
              <a:t>para todos </a:t>
            </a:r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– estimulada e única)</a:t>
            </a:r>
            <a:endParaRPr lang="pt-BR" spc="-10" dirty="0">
              <a:latin typeface="Century Gothic"/>
              <a:cs typeface="Century Gothic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bject 2"/>
          <p:cNvSpPr txBox="1">
            <a:spLocks/>
          </p:cNvSpPr>
          <p:nvPr/>
        </p:nvSpPr>
        <p:spPr>
          <a:xfrm>
            <a:off x="-1" y="313441"/>
            <a:ext cx="1218882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lang="pt-BR" sz="21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Posição sobre medidas e ações de prevenção de acidentes de trânsito</a:t>
            </a:r>
            <a:endParaRPr lang="pt-BR" sz="2000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349469" y="6280651"/>
            <a:ext cx="17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  <p:sp>
        <p:nvSpPr>
          <p:cNvPr id="54" name="object 68"/>
          <p:cNvSpPr txBox="1"/>
          <p:nvPr/>
        </p:nvSpPr>
        <p:spPr>
          <a:xfrm>
            <a:off x="204118" y="4976874"/>
            <a:ext cx="5669880" cy="4035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Radares para detectar velocidade e multar </a:t>
            </a:r>
            <a:r>
              <a:rPr sz="1400" spc="-10" dirty="0">
                <a:latin typeface="Arial"/>
                <a:cs typeface="Arial"/>
              </a:rPr>
              <a:t>os</a:t>
            </a:r>
            <a:r>
              <a:rPr sz="1400" spc="-5" dirty="0">
                <a:latin typeface="Arial"/>
                <a:cs typeface="Arial"/>
              </a:rPr>
              <a:t> condutores</a:t>
            </a:r>
            <a:endParaRPr sz="1400" dirty="0">
              <a:latin typeface="Arial"/>
              <a:cs typeface="Arial"/>
            </a:endParaRPr>
          </a:p>
          <a:p>
            <a:pPr marL="2540" algn="r">
              <a:lnSpc>
                <a:spcPct val="90000"/>
              </a:lnSpc>
            </a:pPr>
            <a:r>
              <a:rPr sz="1400" spc="-5" dirty="0">
                <a:latin typeface="Arial"/>
                <a:cs typeface="Arial"/>
              </a:rPr>
              <a:t>que excedem </a:t>
            </a:r>
            <a:r>
              <a:rPr sz="1400" spc="-10" dirty="0">
                <a:latin typeface="Arial"/>
                <a:cs typeface="Arial"/>
              </a:rPr>
              <a:t>os </a:t>
            </a:r>
            <a:r>
              <a:rPr sz="1400" spc="-5" dirty="0">
                <a:latin typeface="Arial"/>
                <a:cs typeface="Arial"/>
              </a:rPr>
              <a:t>limites </a:t>
            </a:r>
            <a:r>
              <a:rPr sz="1400" spc="-10" dirty="0">
                <a:latin typeface="Arial"/>
                <a:cs typeface="Arial"/>
              </a:rPr>
              <a:t>da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</a:p>
        </p:txBody>
      </p:sp>
      <p:sp>
        <p:nvSpPr>
          <p:cNvPr id="55" name="object 69"/>
          <p:cNvSpPr txBox="1"/>
          <p:nvPr/>
        </p:nvSpPr>
        <p:spPr>
          <a:xfrm>
            <a:off x="963090" y="3562527"/>
            <a:ext cx="4888228" cy="41254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0" marR="5080" algn="r">
              <a:lnSpc>
                <a:spcPct val="90000"/>
              </a:lnSpc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Uso de cintos de segurança por todos </a:t>
            </a:r>
            <a:r>
              <a:rPr sz="1400" spc="-10" dirty="0">
                <a:latin typeface="Arial"/>
                <a:cs typeface="Arial"/>
              </a:rPr>
              <a:t>os </a:t>
            </a:r>
            <a:r>
              <a:rPr sz="1400" spc="-5" dirty="0">
                <a:latin typeface="Arial"/>
                <a:cs typeface="Arial"/>
              </a:rPr>
              <a:t>passageiros </a:t>
            </a:r>
            <a:r>
              <a:rPr sz="1400" spc="-10" dirty="0">
                <a:latin typeface="Arial"/>
                <a:cs typeface="Arial"/>
              </a:rPr>
              <a:t>de  </a:t>
            </a:r>
            <a:r>
              <a:rPr sz="1400" spc="-5" dirty="0">
                <a:latin typeface="Arial"/>
                <a:cs typeface="Arial"/>
              </a:rPr>
              <a:t>um veículo: motorista, caronas e </a:t>
            </a:r>
            <a:r>
              <a:rPr sz="1400" spc="-10" dirty="0">
                <a:latin typeface="Arial"/>
                <a:cs typeface="Arial"/>
              </a:rPr>
              <a:t>pessoas </a:t>
            </a:r>
            <a:r>
              <a:rPr sz="1400" dirty="0">
                <a:latin typeface="Arial"/>
                <a:cs typeface="Arial"/>
              </a:rPr>
              <a:t>no </a:t>
            </a:r>
            <a:r>
              <a:rPr sz="1400" spc="-5" dirty="0">
                <a:latin typeface="Arial"/>
                <a:cs typeface="Arial"/>
              </a:rPr>
              <a:t>banco </a:t>
            </a:r>
            <a:r>
              <a:rPr sz="1400" spc="-10" dirty="0">
                <a:latin typeface="Arial"/>
                <a:cs typeface="Arial"/>
              </a:rPr>
              <a:t>de  </a:t>
            </a:r>
            <a:r>
              <a:rPr sz="1400" spc="-5" dirty="0">
                <a:latin typeface="Arial"/>
                <a:cs typeface="Arial"/>
              </a:rPr>
              <a:t>trás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6" name="object 70"/>
          <p:cNvSpPr txBox="1"/>
          <p:nvPr/>
        </p:nvSpPr>
        <p:spPr>
          <a:xfrm>
            <a:off x="238136" y="2948367"/>
            <a:ext cx="5624521" cy="41254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07314" marR="5080" indent="-95250" algn="r">
              <a:lnSpc>
                <a:spcPct val="90000"/>
              </a:lnSpc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Blitz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10" dirty="0">
                <a:latin typeface="Arial"/>
                <a:cs typeface="Arial"/>
              </a:rPr>
              <a:t>Lei </a:t>
            </a:r>
            <a:r>
              <a:rPr sz="1400" spc="-5" dirty="0">
                <a:latin typeface="Arial"/>
                <a:cs typeface="Arial"/>
              </a:rPr>
              <a:t>Seca, onde policiais </a:t>
            </a:r>
            <a:r>
              <a:rPr sz="1400" spc="-10" dirty="0">
                <a:latin typeface="Arial"/>
                <a:cs typeface="Arial"/>
              </a:rPr>
              <a:t>abordam </a:t>
            </a:r>
            <a:r>
              <a:rPr sz="1400" spc="-5" dirty="0">
                <a:latin typeface="Arial"/>
                <a:cs typeface="Arial"/>
              </a:rPr>
              <a:t>motoristas e</a:t>
            </a:r>
            <a:r>
              <a:rPr lang="en-US" sz="1400" spc="-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medem</a:t>
            </a:r>
            <a:br>
              <a:rPr lang="en-US" sz="1400" spc="-5" dirty="0">
                <a:latin typeface="Arial"/>
                <a:cs typeface="Arial"/>
              </a:rPr>
            </a:br>
            <a:r>
              <a:rPr sz="1400" spc="-5" dirty="0">
                <a:latin typeface="Arial"/>
                <a:cs typeface="Arial"/>
              </a:rPr>
              <a:t>a presença de álcool através do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bafômetro</a:t>
            </a:r>
            <a:endParaRPr sz="14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42940"/>
            <a:ext cx="12188825" cy="0"/>
          </a:xfrm>
          <a:prstGeom prst="line">
            <a:avLst/>
          </a:prstGeom>
          <a:ln w="15240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0" y="6191392"/>
            <a:ext cx="12188825" cy="0"/>
          </a:xfrm>
          <a:prstGeom prst="line">
            <a:avLst/>
          </a:prstGeom>
          <a:ln w="15240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8138" y="2413915"/>
            <a:ext cx="5703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spc="-5" dirty="0">
                <a:latin typeface="Arial"/>
                <a:cs typeface="Arial"/>
              </a:rPr>
              <a:t>Punições mais rigorosas para quem participar de “pegas” e rachas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1" name="object 71"/>
          <p:cNvSpPr/>
          <p:nvPr/>
        </p:nvSpPr>
        <p:spPr>
          <a:xfrm>
            <a:off x="859743" y="5963655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4" h="93344">
                <a:moveTo>
                  <a:pt x="0" y="92963"/>
                </a:moveTo>
                <a:lnTo>
                  <a:pt x="92963" y="92963"/>
                </a:lnTo>
                <a:lnTo>
                  <a:pt x="92963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73"/>
          <p:cNvSpPr txBox="1"/>
          <p:nvPr/>
        </p:nvSpPr>
        <p:spPr>
          <a:xfrm>
            <a:off x="-132279" y="5876279"/>
            <a:ext cx="485648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5855">
              <a:lnSpc>
                <a:spcPct val="100000"/>
              </a:lnSpc>
              <a:spcBef>
                <a:spcPts val="105"/>
              </a:spcBef>
              <a:tabLst>
                <a:tab pos="2639060" algn="l"/>
              </a:tabLst>
            </a:pPr>
            <a:r>
              <a:rPr sz="1200" dirty="0">
                <a:cs typeface="Trebuchet MS"/>
              </a:rPr>
              <a:t>Aprova	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4586588" y="5884690"/>
            <a:ext cx="674298" cy="196357"/>
            <a:chOff x="7521820" y="5884690"/>
            <a:chExt cx="674298" cy="196357"/>
          </a:xfrm>
        </p:grpSpPr>
        <p:sp>
          <p:nvSpPr>
            <p:cNvPr id="65" name="object 75"/>
            <p:cNvSpPr/>
            <p:nvPr/>
          </p:nvSpPr>
          <p:spPr>
            <a:xfrm>
              <a:off x="7521820" y="596365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4" y="92963"/>
                  </a:lnTo>
                  <a:lnTo>
                    <a:pt x="92964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76"/>
            <p:cNvSpPr txBox="1"/>
            <p:nvPr/>
          </p:nvSpPr>
          <p:spPr>
            <a:xfrm>
              <a:off x="7636675" y="5884690"/>
              <a:ext cx="559443" cy="196357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1791970" algn="l"/>
                </a:tabLst>
              </a:pPr>
              <a:r>
                <a:rPr sz="1200" spc="-10" dirty="0">
                  <a:cs typeface="Trebuchet MS"/>
                </a:rPr>
                <a:t>N</a:t>
              </a:r>
              <a:r>
                <a:rPr sz="1200" spc="5" dirty="0">
                  <a:cs typeface="Trebuchet MS"/>
                </a:rPr>
                <a:t>S</a:t>
              </a:r>
              <a:r>
                <a:rPr sz="1200" spc="-5" dirty="0">
                  <a:cs typeface="Trebuchet MS"/>
                </a:rPr>
                <a:t>/</a:t>
              </a:r>
              <a:r>
                <a:rPr sz="1200" spc="-15" dirty="0">
                  <a:cs typeface="Trebuchet MS"/>
                </a:rPr>
                <a:t>N</a:t>
              </a:r>
              <a:r>
                <a:rPr sz="1200" dirty="0">
                  <a:cs typeface="Trebuchet MS"/>
                </a:rPr>
                <a:t>R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681246" y="5778259"/>
            <a:ext cx="4768718" cy="706510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3"/>
          <p:cNvSpPr/>
          <p:nvPr/>
        </p:nvSpPr>
        <p:spPr>
          <a:xfrm>
            <a:off x="5980715" y="4845020"/>
            <a:ext cx="3767454" cy="338455"/>
          </a:xfrm>
          <a:custGeom>
            <a:avLst/>
            <a:gdLst/>
            <a:ahLst/>
            <a:cxnLst/>
            <a:rect l="l" t="t" r="r" b="b"/>
            <a:pathLst>
              <a:path w="3767454" h="338454">
                <a:moveTo>
                  <a:pt x="3767328" y="0"/>
                </a:moveTo>
                <a:lnTo>
                  <a:pt x="0" y="0"/>
                </a:lnTo>
                <a:lnTo>
                  <a:pt x="0" y="338328"/>
                </a:lnTo>
                <a:lnTo>
                  <a:pt x="3767328" y="338328"/>
                </a:lnTo>
                <a:lnTo>
                  <a:pt x="376732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"/>
          <p:cNvSpPr/>
          <p:nvPr/>
        </p:nvSpPr>
        <p:spPr>
          <a:xfrm>
            <a:off x="5980715" y="4236944"/>
            <a:ext cx="4392295" cy="338455"/>
          </a:xfrm>
          <a:custGeom>
            <a:avLst/>
            <a:gdLst/>
            <a:ahLst/>
            <a:cxnLst/>
            <a:rect l="l" t="t" r="r" b="b"/>
            <a:pathLst>
              <a:path w="4392295" h="338454">
                <a:moveTo>
                  <a:pt x="4392168" y="0"/>
                </a:moveTo>
                <a:lnTo>
                  <a:pt x="0" y="0"/>
                </a:lnTo>
                <a:lnTo>
                  <a:pt x="0" y="338327"/>
                </a:lnTo>
                <a:lnTo>
                  <a:pt x="4392168" y="338327"/>
                </a:lnTo>
                <a:lnTo>
                  <a:pt x="439216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"/>
          <p:cNvSpPr/>
          <p:nvPr/>
        </p:nvSpPr>
        <p:spPr>
          <a:xfrm>
            <a:off x="5980715" y="3628867"/>
            <a:ext cx="5207635" cy="337185"/>
          </a:xfrm>
          <a:custGeom>
            <a:avLst/>
            <a:gdLst/>
            <a:ahLst/>
            <a:cxnLst/>
            <a:rect l="l" t="t" r="r" b="b"/>
            <a:pathLst>
              <a:path w="5207634" h="337185">
                <a:moveTo>
                  <a:pt x="5207508" y="0"/>
                </a:moveTo>
                <a:lnTo>
                  <a:pt x="0" y="0"/>
                </a:lnTo>
                <a:lnTo>
                  <a:pt x="0" y="336803"/>
                </a:lnTo>
                <a:lnTo>
                  <a:pt x="5207508" y="336803"/>
                </a:lnTo>
                <a:lnTo>
                  <a:pt x="5207508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"/>
          <p:cNvSpPr/>
          <p:nvPr/>
        </p:nvSpPr>
        <p:spPr>
          <a:xfrm>
            <a:off x="5980715" y="3019267"/>
            <a:ext cx="5273040" cy="338455"/>
          </a:xfrm>
          <a:custGeom>
            <a:avLst/>
            <a:gdLst/>
            <a:ahLst/>
            <a:cxnLst/>
            <a:rect l="l" t="t" r="r" b="b"/>
            <a:pathLst>
              <a:path w="5273040" h="338455">
                <a:moveTo>
                  <a:pt x="5273040" y="0"/>
                </a:moveTo>
                <a:lnTo>
                  <a:pt x="0" y="0"/>
                </a:lnTo>
                <a:lnTo>
                  <a:pt x="0" y="338327"/>
                </a:lnTo>
                <a:lnTo>
                  <a:pt x="5273040" y="338327"/>
                </a:lnTo>
                <a:lnTo>
                  <a:pt x="5273040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/>
          <p:nvPr/>
        </p:nvSpPr>
        <p:spPr>
          <a:xfrm>
            <a:off x="5980715" y="2411192"/>
            <a:ext cx="5300980" cy="338455"/>
          </a:xfrm>
          <a:custGeom>
            <a:avLst/>
            <a:gdLst/>
            <a:ahLst/>
            <a:cxnLst/>
            <a:rect l="l" t="t" r="r" b="b"/>
            <a:pathLst>
              <a:path w="5300980" h="338455">
                <a:moveTo>
                  <a:pt x="5300472" y="0"/>
                </a:moveTo>
                <a:lnTo>
                  <a:pt x="0" y="0"/>
                </a:lnTo>
                <a:lnTo>
                  <a:pt x="0" y="338327"/>
                </a:lnTo>
                <a:lnTo>
                  <a:pt x="5300472" y="338327"/>
                </a:lnTo>
                <a:lnTo>
                  <a:pt x="5300472" y="0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8"/>
          <p:cNvSpPr/>
          <p:nvPr/>
        </p:nvSpPr>
        <p:spPr>
          <a:xfrm>
            <a:off x="9748043" y="4845020"/>
            <a:ext cx="125095" cy="338455"/>
          </a:xfrm>
          <a:custGeom>
            <a:avLst/>
            <a:gdLst/>
            <a:ahLst/>
            <a:cxnLst/>
            <a:rect l="l" t="t" r="r" b="b"/>
            <a:pathLst>
              <a:path w="125095" h="338454">
                <a:moveTo>
                  <a:pt x="124968" y="0"/>
                </a:moveTo>
                <a:lnTo>
                  <a:pt x="0" y="0"/>
                </a:lnTo>
                <a:lnTo>
                  <a:pt x="0" y="338328"/>
                </a:lnTo>
                <a:lnTo>
                  <a:pt x="124968" y="338328"/>
                </a:lnTo>
                <a:lnTo>
                  <a:pt x="124968" y="0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9"/>
          <p:cNvSpPr/>
          <p:nvPr/>
        </p:nvSpPr>
        <p:spPr>
          <a:xfrm>
            <a:off x="10413269" y="4236944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80772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0"/>
          <p:cNvSpPr/>
          <p:nvPr/>
        </p:nvSpPr>
        <p:spPr>
          <a:xfrm>
            <a:off x="11196605" y="3628867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0"/>
                </a:moveTo>
                <a:lnTo>
                  <a:pt x="0" y="336803"/>
                </a:lnTo>
              </a:path>
            </a:pathLst>
          </a:custGeom>
          <a:ln w="16764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1"/>
          <p:cNvSpPr/>
          <p:nvPr/>
        </p:nvSpPr>
        <p:spPr>
          <a:xfrm>
            <a:off x="11259090" y="3019267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10667">
            <a:solidFill>
              <a:srgbClr val="FF9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2"/>
          <p:cNvSpPr/>
          <p:nvPr/>
        </p:nvSpPr>
        <p:spPr>
          <a:xfrm>
            <a:off x="9873012" y="4845020"/>
            <a:ext cx="1489075" cy="338455"/>
          </a:xfrm>
          <a:custGeom>
            <a:avLst/>
            <a:gdLst/>
            <a:ahLst/>
            <a:cxnLst/>
            <a:rect l="l" t="t" r="r" b="b"/>
            <a:pathLst>
              <a:path w="1489075" h="338454">
                <a:moveTo>
                  <a:pt x="1488948" y="0"/>
                </a:moveTo>
                <a:lnTo>
                  <a:pt x="0" y="0"/>
                </a:lnTo>
                <a:lnTo>
                  <a:pt x="0" y="338328"/>
                </a:lnTo>
                <a:lnTo>
                  <a:pt x="1488948" y="338328"/>
                </a:lnTo>
                <a:lnTo>
                  <a:pt x="148894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3"/>
          <p:cNvSpPr/>
          <p:nvPr/>
        </p:nvSpPr>
        <p:spPr>
          <a:xfrm>
            <a:off x="10453655" y="4236944"/>
            <a:ext cx="929640" cy="338455"/>
          </a:xfrm>
          <a:custGeom>
            <a:avLst/>
            <a:gdLst/>
            <a:ahLst/>
            <a:cxnLst/>
            <a:rect l="l" t="t" r="r" b="b"/>
            <a:pathLst>
              <a:path w="929640" h="338454">
                <a:moveTo>
                  <a:pt x="929639" y="0"/>
                </a:moveTo>
                <a:lnTo>
                  <a:pt x="0" y="0"/>
                </a:lnTo>
                <a:lnTo>
                  <a:pt x="0" y="338327"/>
                </a:lnTo>
                <a:lnTo>
                  <a:pt x="929639" y="338327"/>
                </a:lnTo>
                <a:lnTo>
                  <a:pt x="929639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4"/>
          <p:cNvSpPr/>
          <p:nvPr/>
        </p:nvSpPr>
        <p:spPr>
          <a:xfrm>
            <a:off x="11204988" y="3628867"/>
            <a:ext cx="205740" cy="337185"/>
          </a:xfrm>
          <a:custGeom>
            <a:avLst/>
            <a:gdLst/>
            <a:ahLst/>
            <a:cxnLst/>
            <a:rect l="l" t="t" r="r" b="b"/>
            <a:pathLst>
              <a:path w="205740" h="337185">
                <a:moveTo>
                  <a:pt x="205740" y="0"/>
                </a:moveTo>
                <a:lnTo>
                  <a:pt x="0" y="0"/>
                </a:lnTo>
                <a:lnTo>
                  <a:pt x="0" y="336803"/>
                </a:lnTo>
                <a:lnTo>
                  <a:pt x="205740" y="336803"/>
                </a:lnTo>
                <a:lnTo>
                  <a:pt x="20574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5"/>
          <p:cNvSpPr/>
          <p:nvPr/>
        </p:nvSpPr>
        <p:spPr>
          <a:xfrm>
            <a:off x="11264423" y="3019267"/>
            <a:ext cx="152400" cy="338455"/>
          </a:xfrm>
          <a:custGeom>
            <a:avLst/>
            <a:gdLst/>
            <a:ahLst/>
            <a:cxnLst/>
            <a:rect l="l" t="t" r="r" b="b"/>
            <a:pathLst>
              <a:path w="152400" h="338455">
                <a:moveTo>
                  <a:pt x="152400" y="0"/>
                </a:moveTo>
                <a:lnTo>
                  <a:pt x="0" y="0"/>
                </a:lnTo>
                <a:lnTo>
                  <a:pt x="0" y="338327"/>
                </a:lnTo>
                <a:lnTo>
                  <a:pt x="152400" y="338327"/>
                </a:lnTo>
                <a:lnTo>
                  <a:pt x="1524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6"/>
          <p:cNvSpPr/>
          <p:nvPr/>
        </p:nvSpPr>
        <p:spPr>
          <a:xfrm>
            <a:off x="11400059" y="4236944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327"/>
                </a:lnTo>
              </a:path>
            </a:pathLst>
          </a:custGeom>
          <a:ln w="3352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7"/>
          <p:cNvSpPr/>
          <p:nvPr/>
        </p:nvSpPr>
        <p:spPr>
          <a:xfrm>
            <a:off x="11413776" y="3628867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0"/>
                </a:moveTo>
                <a:lnTo>
                  <a:pt x="0" y="336803"/>
                </a:lnTo>
              </a:path>
            </a:pathLst>
          </a:custGeom>
          <a:ln w="609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18"/>
          <p:cNvSpPr/>
          <p:nvPr/>
        </p:nvSpPr>
        <p:spPr>
          <a:xfrm>
            <a:off x="5980715" y="5318984"/>
            <a:ext cx="5436235" cy="0"/>
          </a:xfrm>
          <a:custGeom>
            <a:avLst/>
            <a:gdLst/>
            <a:ahLst/>
            <a:cxnLst/>
            <a:rect l="l" t="t" r="r" b="b"/>
            <a:pathLst>
              <a:path w="5436234">
                <a:moveTo>
                  <a:pt x="0" y="0"/>
                </a:moveTo>
                <a:lnTo>
                  <a:pt x="54361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9"/>
          <p:cNvSpPr/>
          <p:nvPr/>
        </p:nvSpPr>
        <p:spPr>
          <a:xfrm>
            <a:off x="5980715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0"/>
          <p:cNvSpPr/>
          <p:nvPr/>
        </p:nvSpPr>
        <p:spPr>
          <a:xfrm>
            <a:off x="7068852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1"/>
          <p:cNvSpPr/>
          <p:nvPr/>
        </p:nvSpPr>
        <p:spPr>
          <a:xfrm>
            <a:off x="8155464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2"/>
          <p:cNvSpPr/>
          <p:nvPr/>
        </p:nvSpPr>
        <p:spPr>
          <a:xfrm>
            <a:off x="9242076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3"/>
          <p:cNvSpPr/>
          <p:nvPr/>
        </p:nvSpPr>
        <p:spPr>
          <a:xfrm>
            <a:off x="10328688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4"/>
          <p:cNvSpPr/>
          <p:nvPr/>
        </p:nvSpPr>
        <p:spPr>
          <a:xfrm>
            <a:off x="11416823" y="53189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5"/>
          <p:cNvSpPr/>
          <p:nvPr/>
        </p:nvSpPr>
        <p:spPr>
          <a:xfrm>
            <a:off x="5980715" y="2275555"/>
            <a:ext cx="0" cy="3043555"/>
          </a:xfrm>
          <a:custGeom>
            <a:avLst/>
            <a:gdLst/>
            <a:ahLst/>
            <a:cxnLst/>
            <a:rect l="l" t="t" r="r" b="b"/>
            <a:pathLst>
              <a:path h="3043554">
                <a:moveTo>
                  <a:pt x="0" y="304342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6"/>
          <p:cNvSpPr/>
          <p:nvPr/>
        </p:nvSpPr>
        <p:spPr>
          <a:xfrm>
            <a:off x="5941091" y="53189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7"/>
          <p:cNvSpPr/>
          <p:nvPr/>
        </p:nvSpPr>
        <p:spPr>
          <a:xfrm>
            <a:off x="5941091" y="47093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28"/>
          <p:cNvSpPr/>
          <p:nvPr/>
        </p:nvSpPr>
        <p:spPr>
          <a:xfrm>
            <a:off x="5941091" y="41013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9"/>
          <p:cNvSpPr/>
          <p:nvPr/>
        </p:nvSpPr>
        <p:spPr>
          <a:xfrm>
            <a:off x="5941091" y="34932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0"/>
          <p:cNvSpPr/>
          <p:nvPr/>
        </p:nvSpPr>
        <p:spPr>
          <a:xfrm>
            <a:off x="5941091" y="28836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1"/>
          <p:cNvSpPr/>
          <p:nvPr/>
        </p:nvSpPr>
        <p:spPr>
          <a:xfrm>
            <a:off x="5941091" y="22755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7" name="Group 126"/>
          <p:cNvGrpSpPr/>
          <p:nvPr/>
        </p:nvGrpSpPr>
        <p:grpSpPr>
          <a:xfrm>
            <a:off x="5883307" y="5334579"/>
            <a:ext cx="5712459" cy="182101"/>
            <a:chOff x="3325495" y="4661712"/>
            <a:chExt cx="5712459" cy="182101"/>
          </a:xfrm>
        </p:grpSpPr>
        <p:sp>
          <p:nvSpPr>
            <p:cNvPr id="128" name="object 62"/>
            <p:cNvSpPr txBox="1"/>
            <p:nvPr/>
          </p:nvSpPr>
          <p:spPr>
            <a:xfrm>
              <a:off x="3325495" y="4661712"/>
              <a:ext cx="19558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0%</a:t>
              </a:r>
              <a:endParaRPr sz="1100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29" name="object 63"/>
            <p:cNvSpPr txBox="1"/>
            <p:nvPr/>
          </p:nvSpPr>
          <p:spPr>
            <a:xfrm>
              <a:off x="4372736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2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30" name="object 64"/>
            <p:cNvSpPr txBox="1"/>
            <p:nvPr/>
          </p:nvSpPr>
          <p:spPr>
            <a:xfrm>
              <a:off x="5459984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4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31" name="object 65"/>
            <p:cNvSpPr txBox="1"/>
            <p:nvPr/>
          </p:nvSpPr>
          <p:spPr>
            <a:xfrm>
              <a:off x="6547231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6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32" name="object 66"/>
            <p:cNvSpPr txBox="1"/>
            <p:nvPr/>
          </p:nvSpPr>
          <p:spPr>
            <a:xfrm>
              <a:off x="7634478" y="4661712"/>
              <a:ext cx="27686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8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  <p:sp>
          <p:nvSpPr>
            <p:cNvPr id="133" name="object 67"/>
            <p:cNvSpPr txBox="1"/>
            <p:nvPr/>
          </p:nvSpPr>
          <p:spPr>
            <a:xfrm>
              <a:off x="8681719" y="4661712"/>
              <a:ext cx="35623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1</a:t>
              </a:r>
              <a:r>
                <a:rPr sz="1100" spc="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spc="-1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0</a:t>
              </a:r>
              <a:r>
                <a:rPr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rebuchet MS"/>
                </a:rPr>
                <a:t>%</a:t>
              </a:r>
              <a:endParaRPr sz="110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1428356"/>
            <a:ext cx="12188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Agora, vou ler algumas medidas e ações de prevenção de acidentes de trânsito em vias públicas e estradas </a:t>
            </a:r>
          </a:p>
          <a:p>
            <a:pPr algn="ctr"/>
            <a:r>
              <a:rPr lang="pt-BR" sz="14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e gostaria que o(a) </a:t>
            </a:r>
            <a:r>
              <a:rPr lang="pt-BR" sz="1400" b="1" spc="-10" dirty="0" err="1">
                <a:solidFill>
                  <a:srgbClr val="000000"/>
                </a:solidFill>
                <a:latin typeface="Century Gothic"/>
                <a:cs typeface="Century Gothic"/>
              </a:rPr>
              <a:t>sr</a:t>
            </a:r>
            <a:r>
              <a:rPr lang="pt-BR" sz="14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(a) dissesse se aprova ou desaprova cada uma delas: </a:t>
            </a:r>
          </a:p>
        </p:txBody>
      </p:sp>
      <p:sp>
        <p:nvSpPr>
          <p:cNvPr id="135" name="object 23"/>
          <p:cNvSpPr txBox="1"/>
          <p:nvPr/>
        </p:nvSpPr>
        <p:spPr>
          <a:xfrm>
            <a:off x="6039122" y="2393234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97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36" name="object 7"/>
          <p:cNvSpPr/>
          <p:nvPr/>
        </p:nvSpPr>
        <p:spPr>
          <a:xfrm>
            <a:off x="11271051" y="2411192"/>
            <a:ext cx="163043" cy="338455"/>
          </a:xfrm>
          <a:custGeom>
            <a:avLst/>
            <a:gdLst/>
            <a:ahLst/>
            <a:cxnLst/>
            <a:rect l="l" t="t" r="r" b="b"/>
            <a:pathLst>
              <a:path w="5300980" h="338455">
                <a:moveTo>
                  <a:pt x="5300472" y="0"/>
                </a:moveTo>
                <a:lnTo>
                  <a:pt x="0" y="0"/>
                </a:lnTo>
                <a:lnTo>
                  <a:pt x="0" y="338327"/>
                </a:lnTo>
                <a:lnTo>
                  <a:pt x="5300472" y="338327"/>
                </a:lnTo>
                <a:lnTo>
                  <a:pt x="5300472" y="0"/>
                </a:lnTo>
                <a:close/>
              </a:path>
            </a:pathLst>
          </a:custGeom>
          <a:solidFill>
            <a:srgbClr val="FE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23"/>
          <p:cNvSpPr txBox="1"/>
          <p:nvPr/>
        </p:nvSpPr>
        <p:spPr>
          <a:xfrm>
            <a:off x="11481679" y="2393234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</a:t>
            </a:r>
            <a:r>
              <a:rPr sz="1200" b="1" dirty="0">
                <a:solidFill>
                  <a:srgbClr val="FFD625"/>
                </a:solidFill>
                <a:latin typeface="Trebuchet MS"/>
                <a:cs typeface="Trebuchet MS"/>
              </a:rPr>
              <a:t>%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90905" y="5851698"/>
            <a:ext cx="1974193" cy="419013"/>
            <a:chOff x="2574915" y="5851698"/>
            <a:chExt cx="1974193" cy="419013"/>
          </a:xfrm>
        </p:grpSpPr>
        <p:sp>
          <p:nvSpPr>
            <p:cNvPr id="59" name="object 31"/>
            <p:cNvSpPr/>
            <p:nvPr/>
          </p:nvSpPr>
          <p:spPr>
            <a:xfrm>
              <a:off x="4064523" y="6270711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72"/>
            <p:cNvSpPr/>
            <p:nvPr/>
          </p:nvSpPr>
          <p:spPr>
            <a:xfrm>
              <a:off x="2574915" y="5963655"/>
              <a:ext cx="91440" cy="93345"/>
            </a:xfrm>
            <a:custGeom>
              <a:avLst/>
              <a:gdLst/>
              <a:ahLst/>
              <a:cxnLst/>
              <a:rect l="l" t="t" r="r" b="b"/>
              <a:pathLst>
                <a:path w="91439" h="93344">
                  <a:moveTo>
                    <a:pt x="0" y="92963"/>
                  </a:moveTo>
                  <a:lnTo>
                    <a:pt x="91439" y="92963"/>
                  </a:lnTo>
                  <a:lnTo>
                    <a:pt x="91439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18623" y="5851698"/>
              <a:ext cx="19304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tabLst>
                  <a:tab pos="2639060" algn="l"/>
                </a:tabLst>
              </a:pPr>
              <a:r>
                <a:rPr lang="pt-BR" sz="1200" spc="-5" dirty="0">
                  <a:cs typeface="Trebuchet MS"/>
                </a:rPr>
                <a:t>Nem aprova nem</a:t>
              </a:r>
              <a:r>
                <a:rPr lang="pt-BR" sz="1200" spc="-45" dirty="0">
                  <a:cs typeface="Trebuchet MS"/>
                </a:rPr>
                <a:t> </a:t>
              </a:r>
              <a:r>
                <a:rPr lang="pt-BR" sz="1200" spc="-5" dirty="0">
                  <a:cs typeface="Trebuchet MS"/>
                </a:rPr>
                <a:t>desaprova</a:t>
              </a:r>
              <a:endParaRPr lang="pt-BR" sz="1200" dirty="0">
                <a:cs typeface="Trebuchet MS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639188" y="5851698"/>
            <a:ext cx="901673" cy="276999"/>
            <a:chOff x="5741787" y="5851698"/>
            <a:chExt cx="901673" cy="276999"/>
          </a:xfrm>
        </p:grpSpPr>
        <p:sp>
          <p:nvSpPr>
            <p:cNvPr id="64" name="object 74"/>
            <p:cNvSpPr/>
            <p:nvPr/>
          </p:nvSpPr>
          <p:spPr>
            <a:xfrm>
              <a:off x="5741787" y="596365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791945" y="5851698"/>
              <a:ext cx="8515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spc="-5" dirty="0">
                  <a:cs typeface="Trebuchet MS"/>
                </a:rPr>
                <a:t>D</a:t>
              </a:r>
              <a:r>
                <a:rPr lang="pt-BR" sz="1200" spc="-10" dirty="0">
                  <a:cs typeface="Trebuchet MS"/>
                </a:rPr>
                <a:t>e</a:t>
              </a:r>
              <a:r>
                <a:rPr lang="pt-BR" sz="1200" spc="-5" dirty="0">
                  <a:cs typeface="Trebuchet MS"/>
                </a:rPr>
                <a:t>s</a:t>
              </a:r>
              <a:r>
                <a:rPr lang="pt-BR" sz="1200" spc="5" dirty="0">
                  <a:cs typeface="Trebuchet MS"/>
                </a:rPr>
                <a:t>a</a:t>
              </a:r>
              <a:r>
                <a:rPr lang="pt-BR" sz="1200" spc="-5" dirty="0">
                  <a:cs typeface="Trebuchet MS"/>
                </a:rPr>
                <a:t>p</a:t>
              </a:r>
              <a:r>
                <a:rPr lang="pt-BR" sz="1200" spc="-10" dirty="0">
                  <a:cs typeface="Trebuchet MS"/>
                </a:rPr>
                <a:t>r</a:t>
              </a:r>
              <a:r>
                <a:rPr lang="pt-BR" sz="1200" dirty="0">
                  <a:cs typeface="Trebuchet MS"/>
                </a:rPr>
                <a:t>ova</a:t>
              </a:r>
              <a:endParaRPr lang="en-US" sz="1200" dirty="0"/>
            </a:p>
          </p:txBody>
        </p:sp>
      </p:grpSp>
      <p:sp>
        <p:nvSpPr>
          <p:cNvPr id="141" name="object 23"/>
          <p:cNvSpPr txBox="1"/>
          <p:nvPr/>
        </p:nvSpPr>
        <p:spPr>
          <a:xfrm>
            <a:off x="6031724" y="3008231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97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2" name="object 23"/>
          <p:cNvSpPr txBox="1"/>
          <p:nvPr/>
        </p:nvSpPr>
        <p:spPr>
          <a:xfrm>
            <a:off x="11457460" y="3008231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20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rgbClr val="800000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3" name="object 23"/>
          <p:cNvSpPr txBox="1"/>
          <p:nvPr/>
        </p:nvSpPr>
        <p:spPr>
          <a:xfrm>
            <a:off x="10742573" y="3008231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1200" b="1" dirty="0">
                <a:solidFill>
                  <a:srgbClr val="FFD625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4" name="object 23"/>
          <p:cNvSpPr txBox="1"/>
          <p:nvPr/>
        </p:nvSpPr>
        <p:spPr>
          <a:xfrm>
            <a:off x="6024334" y="3614825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95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5" name="object 23"/>
          <p:cNvSpPr txBox="1"/>
          <p:nvPr/>
        </p:nvSpPr>
        <p:spPr>
          <a:xfrm>
            <a:off x="11450070" y="3614825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sz="20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rgbClr val="800000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6" name="object 23"/>
          <p:cNvSpPr txBox="1"/>
          <p:nvPr/>
        </p:nvSpPr>
        <p:spPr>
          <a:xfrm>
            <a:off x="10667903" y="3614825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sz="1200" b="1" dirty="0">
                <a:solidFill>
                  <a:srgbClr val="FFD625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7" name="object 23"/>
          <p:cNvSpPr txBox="1"/>
          <p:nvPr/>
        </p:nvSpPr>
        <p:spPr>
          <a:xfrm>
            <a:off x="6024325" y="4228809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80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8" name="object 23"/>
          <p:cNvSpPr txBox="1"/>
          <p:nvPr/>
        </p:nvSpPr>
        <p:spPr>
          <a:xfrm>
            <a:off x="11450061" y="4228809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</a:t>
            </a: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49" name="object 23"/>
          <p:cNvSpPr txBox="1"/>
          <p:nvPr/>
        </p:nvSpPr>
        <p:spPr>
          <a:xfrm>
            <a:off x="9826847" y="4228809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</a:t>
            </a:r>
            <a:r>
              <a:rPr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5</a:t>
            </a:r>
            <a:r>
              <a:rPr sz="1200" b="1" dirty="0">
                <a:solidFill>
                  <a:srgbClr val="FFD625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0" name="object 23"/>
          <p:cNvSpPr txBox="1"/>
          <p:nvPr/>
        </p:nvSpPr>
        <p:spPr>
          <a:xfrm>
            <a:off x="10449227" y="4228809"/>
            <a:ext cx="9395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17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47421" y="4090631"/>
            <a:ext cx="5817296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" indent="1905" algn="r">
              <a:lnSpc>
                <a:spcPct val="90000"/>
              </a:lnSpc>
              <a:spcBef>
                <a:spcPts val="700"/>
              </a:spcBef>
            </a:pPr>
            <a:r>
              <a:rPr lang="pt-BR" sz="1400" spc="-5" dirty="0">
                <a:latin typeface="Arial"/>
                <a:cs typeface="Arial"/>
              </a:rPr>
              <a:t>Exame toxicológico feito periodicamente por motoristas profissionais de ônibus, vans e caminhões para identificar o uso de drogas e afastar das ruas e estradas aqueles que  fazem uso frequente dessas substâncias ilegais</a:t>
            </a:r>
          </a:p>
        </p:txBody>
      </p:sp>
      <p:sp>
        <p:nvSpPr>
          <p:cNvPr id="152" name="object 23"/>
          <p:cNvSpPr txBox="1"/>
          <p:nvPr/>
        </p:nvSpPr>
        <p:spPr>
          <a:xfrm>
            <a:off x="6025338" y="4835395"/>
            <a:ext cx="10037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69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3" name="object 23"/>
          <p:cNvSpPr txBox="1"/>
          <p:nvPr/>
        </p:nvSpPr>
        <p:spPr>
          <a:xfrm>
            <a:off x="11459485" y="4835395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1,0</a:t>
            </a: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4" name="object 23"/>
          <p:cNvSpPr txBox="1"/>
          <p:nvPr/>
        </p:nvSpPr>
        <p:spPr>
          <a:xfrm>
            <a:off x="9205488" y="4835395"/>
            <a:ext cx="5126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rgbClr val="FFD625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</a:t>
            </a:r>
            <a:r>
              <a:rPr sz="1200" b="1" dirty="0">
                <a:solidFill>
                  <a:srgbClr val="FFD625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5" name="object 23"/>
          <p:cNvSpPr txBox="1"/>
          <p:nvPr/>
        </p:nvSpPr>
        <p:spPr>
          <a:xfrm>
            <a:off x="9866516" y="4835395"/>
            <a:ext cx="15233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27</a:t>
            </a:r>
            <a:r>
              <a:rPr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</a:t>
            </a:r>
            <a:r>
              <a:rPr sz="1200" b="1" dirty="0">
                <a:solidFill>
                  <a:schemeClr val="bg1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59" name="object 7"/>
          <p:cNvSpPr/>
          <p:nvPr/>
        </p:nvSpPr>
        <p:spPr>
          <a:xfrm>
            <a:off x="11356168" y="4845020"/>
            <a:ext cx="57867" cy="338455"/>
          </a:xfrm>
          <a:custGeom>
            <a:avLst/>
            <a:gdLst/>
            <a:ahLst/>
            <a:cxnLst/>
            <a:rect l="l" t="t" r="r" b="b"/>
            <a:pathLst>
              <a:path w="5300980" h="338455">
                <a:moveTo>
                  <a:pt x="5300472" y="0"/>
                </a:moveTo>
                <a:lnTo>
                  <a:pt x="0" y="0"/>
                </a:lnTo>
                <a:lnTo>
                  <a:pt x="0" y="338327"/>
                </a:lnTo>
                <a:lnTo>
                  <a:pt x="5300472" y="338327"/>
                </a:lnTo>
                <a:lnTo>
                  <a:pt x="530047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3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B ITTS CA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732083" y="5505233"/>
            <a:ext cx="720280" cy="71260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5380" y="5439242"/>
            <a:ext cx="853686" cy="844587"/>
          </a:xfrm>
          <a:prstGeom prst="ellipse">
            <a:avLst/>
          </a:prstGeom>
          <a:noFill/>
          <a:ln w="76200" cmpd="sng">
            <a:solidFill>
              <a:schemeClr val="accent1"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37">
            <a:extLst>
              <a:ext uri="{FF2B5EF4-FFF2-40B4-BE49-F238E27FC236}">
                <a16:creationId xmlns:a16="http://schemas.microsoft.com/office/drawing/2014/main" id="{2B29CBD9-8EBB-47EA-8DD4-C5FEEAFF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889" r="37500" b="67953"/>
          <a:stretch/>
        </p:blipFill>
        <p:spPr>
          <a:xfrm>
            <a:off x="10810816" y="5684042"/>
            <a:ext cx="562814" cy="290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33650" y="5720394"/>
            <a:ext cx="672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APOIO</a:t>
            </a:r>
          </a:p>
        </p:txBody>
      </p:sp>
      <p:sp>
        <p:nvSpPr>
          <p:cNvPr id="10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54721" y="1813083"/>
            <a:ext cx="7893978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" algn="just">
              <a:lnSpc>
                <a:spcPct val="110000"/>
              </a:lnSpc>
            </a:pPr>
            <a:r>
              <a:rPr lang="pt-BR" sz="2800" b="1" cap="all" spc="-15" dirty="0">
                <a:solidFill>
                  <a:srgbClr val="FFFFFF"/>
                </a:solidFill>
                <a:latin typeface="Century Gothic"/>
                <a:cs typeface="Century Gothic"/>
              </a:rPr>
              <a:t>Exame toxicológico</a:t>
            </a:r>
          </a:p>
        </p:txBody>
      </p:sp>
    </p:spTree>
    <p:extLst>
      <p:ext uri="{BB962C8B-B14F-4D97-AF65-F5344CB8AC3E}">
        <p14:creationId xmlns:p14="http://schemas.microsoft.com/office/powerpoint/2010/main" val="3149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58877" y="1127054"/>
            <a:ext cx="11329947" cy="4777365"/>
          </a:xfrm>
          <a:prstGeom prst="rect">
            <a:avLst/>
          </a:prstGeom>
          <a:solidFill>
            <a:schemeClr val="tx1">
              <a:alpha val="84000"/>
            </a:schemeClr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2119" y="948167"/>
            <a:ext cx="13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40" algn="just">
              <a:lnSpc>
                <a:spcPct val="100000"/>
              </a:lnSpc>
            </a:pPr>
            <a:r>
              <a:rPr lang="it-IT" sz="2400" b="1" dirty="0" err="1">
                <a:solidFill>
                  <a:srgbClr val="A8FABA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Estímulo</a:t>
            </a:r>
            <a:endParaRPr lang="it-IT" sz="2400" b="1" dirty="0">
              <a:solidFill>
                <a:srgbClr val="A8FABA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328058" y="1547045"/>
            <a:ext cx="9622330" cy="183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620" algn="just">
              <a:lnSpc>
                <a:spcPct val="110000"/>
              </a:lnSpc>
              <a:spcBef>
                <a:spcPts val="100"/>
              </a:spcBef>
            </a:pP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Uma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medida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para prevenir os acidentes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trânsito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é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exigir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a 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realização do exame toxicológico do cabelo,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capaz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de detectar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o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uso  frequente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drogas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ilegais,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além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do tipo e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quantidade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da substância 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consumida, ao longo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pelo menos três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meses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antes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da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data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de 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realização do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exame. Os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motoristas com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índices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elevados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uso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drogas no organismo, detectados pelo exame, perdem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a capacidade</a:t>
            </a:r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física, neurológica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e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motora 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dirigir com segurança. 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8766" y="3919459"/>
            <a:ext cx="8687980" cy="2163847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2508" y="4229868"/>
            <a:ext cx="7582791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indent="7620" algn="just">
              <a:lnSpc>
                <a:spcPct val="110000"/>
              </a:lnSpc>
              <a:spcBef>
                <a:spcPts val="100"/>
              </a:spcBef>
            </a:pPr>
            <a:r>
              <a:rPr lang="pt-BR" sz="1600" spc="-5" dirty="0">
                <a:solidFill>
                  <a:schemeClr val="bg1"/>
                </a:solidFill>
                <a:latin typeface="Century Gothic"/>
                <a:cs typeface="Century Gothic"/>
              </a:rPr>
              <a:t>Por isso, </a:t>
            </a:r>
            <a:r>
              <a:rPr lang="pt-BR" sz="1600" dirty="0">
                <a:solidFill>
                  <a:schemeClr val="bg1"/>
                </a:solidFill>
                <a:latin typeface="Century Gothic"/>
                <a:cs typeface="Century Gothic"/>
              </a:rPr>
              <a:t>o exame </a:t>
            </a:r>
            <a:r>
              <a:rPr lang="pt-BR" sz="1600" spc="-5" dirty="0">
                <a:solidFill>
                  <a:schemeClr val="bg1"/>
                </a:solidFill>
                <a:latin typeface="Century Gothic"/>
                <a:cs typeface="Century Gothic"/>
              </a:rPr>
              <a:t>toxicológico </a:t>
            </a:r>
            <a:r>
              <a:rPr lang="pt-BR" sz="1600" dirty="0">
                <a:solidFill>
                  <a:schemeClr val="bg1"/>
                </a:solidFill>
                <a:latin typeface="Century Gothic"/>
                <a:cs typeface="Century Gothic"/>
              </a:rPr>
              <a:t>é </a:t>
            </a:r>
            <a:r>
              <a:rPr lang="pt-BR" sz="1600" spc="-5" dirty="0">
                <a:solidFill>
                  <a:schemeClr val="bg1"/>
                </a:solidFill>
                <a:latin typeface="Century Gothic"/>
                <a:cs typeface="Century Gothic"/>
              </a:rPr>
              <a:t>obrigatório para motoristas </a:t>
            </a:r>
            <a:r>
              <a:rPr lang="pt-BR" sz="1600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lang="pt-BR" sz="1600" spc="-5" dirty="0">
                <a:solidFill>
                  <a:schemeClr val="bg1"/>
                </a:solidFill>
                <a:latin typeface="Century Gothic"/>
                <a:cs typeface="Century Gothic"/>
              </a:rPr>
              <a:t>ônibus, vans, peruas </a:t>
            </a:r>
            <a:r>
              <a:rPr lang="pt-BR" sz="1600" dirty="0">
                <a:solidFill>
                  <a:schemeClr val="bg1"/>
                </a:solidFill>
                <a:latin typeface="Century Gothic"/>
                <a:cs typeface="Century Gothic"/>
              </a:rPr>
              <a:t>e </a:t>
            </a:r>
            <a:r>
              <a:rPr lang="pt-BR" sz="1600" spc="-5" dirty="0">
                <a:solidFill>
                  <a:schemeClr val="bg1"/>
                </a:solidFill>
                <a:latin typeface="Century Gothic"/>
                <a:cs typeface="Century Gothic"/>
              </a:rPr>
              <a:t>caminhões, </a:t>
            </a:r>
            <a:r>
              <a:rPr lang="pt-BR" sz="1600" dirty="0">
                <a:solidFill>
                  <a:schemeClr val="bg1"/>
                </a:solidFill>
                <a:latin typeface="Century Gothic"/>
                <a:cs typeface="Century Gothic"/>
              </a:rPr>
              <a:t>e </a:t>
            </a:r>
            <a:r>
              <a:rPr lang="pt-BR" sz="1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deve </a:t>
            </a:r>
            <a:r>
              <a:rPr lang="pt-BR" sz="1600" b="1" dirty="0">
                <a:solidFill>
                  <a:schemeClr val="bg1"/>
                </a:solidFill>
                <a:latin typeface="Century Gothic"/>
                <a:cs typeface="Century Gothic"/>
              </a:rPr>
              <a:t>ser </a:t>
            </a:r>
            <a:r>
              <a:rPr lang="pt-BR" sz="1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realizado no momento </a:t>
            </a:r>
            <a:r>
              <a:rPr lang="pt-BR" sz="1600" b="1" dirty="0">
                <a:solidFill>
                  <a:schemeClr val="bg1"/>
                </a:solidFill>
                <a:latin typeface="Century Gothic"/>
                <a:cs typeface="Century Gothic"/>
              </a:rPr>
              <a:t>da </a:t>
            </a:r>
            <a:r>
              <a:rPr lang="pt-BR" sz="1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renovação</a:t>
            </a:r>
            <a:r>
              <a:rPr lang="pt-BR" sz="1600" b="1" spc="-16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Century Gothic"/>
                <a:cs typeface="Century Gothic"/>
              </a:rPr>
              <a:t>da </a:t>
            </a:r>
            <a:r>
              <a:rPr lang="pt-BR" sz="1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carteira de habilitação nas categorias C, </a:t>
            </a:r>
            <a:r>
              <a:rPr lang="pt-BR" sz="1600" b="1" dirty="0" err="1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lang="pt-BR" sz="16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pt-BR" sz="1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E, </a:t>
            </a:r>
            <a:r>
              <a:rPr lang="pt-BR" sz="1600" b="1" dirty="0">
                <a:solidFill>
                  <a:schemeClr val="bg1"/>
                </a:solidFill>
                <a:latin typeface="Century Gothic"/>
                <a:cs typeface="Century Gothic"/>
              </a:rPr>
              <a:t>e a cada </a:t>
            </a:r>
            <a:r>
              <a:rPr lang="pt-BR" sz="1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30 </a:t>
            </a:r>
            <a:r>
              <a:rPr lang="pt-BR" sz="1600" b="1" dirty="0">
                <a:solidFill>
                  <a:schemeClr val="bg1"/>
                </a:solidFill>
                <a:latin typeface="Century Gothic"/>
                <a:cs typeface="Century Gothic"/>
              </a:rPr>
              <a:t>meses </a:t>
            </a:r>
            <a:r>
              <a:rPr lang="pt-BR" sz="1600" b="1" spc="-5" dirty="0">
                <a:solidFill>
                  <a:schemeClr val="bg1"/>
                </a:solidFill>
                <a:latin typeface="Century Gothic"/>
                <a:cs typeface="Century Gothic"/>
              </a:rPr>
              <a:t>posteriores </a:t>
            </a:r>
            <a:r>
              <a:rPr lang="pt-BR" sz="1600" b="1" dirty="0">
                <a:solidFill>
                  <a:schemeClr val="bg1"/>
                </a:solidFill>
                <a:latin typeface="Century Gothic"/>
                <a:cs typeface="Century Gothic"/>
              </a:rPr>
              <a:t>à</a:t>
            </a:r>
            <a:r>
              <a:rPr lang="pt-BR" sz="1600" b="1" spc="-3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pt-BR" sz="16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renovação</a:t>
            </a:r>
            <a:r>
              <a:rPr lang="pt-BR" sz="1600" spc="-1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lang="pt-BR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583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3"/>
            <a:ext cx="9661029" cy="944763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6822" y="2236751"/>
            <a:ext cx="9661029" cy="3923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46822" y="2236751"/>
            <a:ext cx="9661029" cy="3923841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476575"/>
            <a:ext cx="9472152" cy="62311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120000"/>
              </a:lnSpc>
              <a:spcBef>
                <a:spcPts val="35"/>
              </a:spcBef>
            </a:pPr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6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6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600" b="1" cap="all" spc="-10" dirty="0">
                <a:solidFill>
                  <a:srgbClr val="003825"/>
                </a:solidFill>
                <a:latin typeface="Century Gothic"/>
                <a:cs typeface="Century Gothic"/>
              </a:rPr>
              <a:t>para todos </a:t>
            </a:r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– estimulada e única)</a:t>
            </a:r>
            <a:br>
              <a:rPr lang="pt-BR" sz="1600" b="1" dirty="0">
                <a:solidFill>
                  <a:srgbClr val="003825"/>
                </a:solidFill>
                <a:latin typeface="Century Gothic"/>
                <a:cs typeface="Century Gothic"/>
              </a:rPr>
            </a:br>
            <a:r>
              <a:rPr lang="pt-BR" b="1" spc="-5" dirty="0">
                <a:solidFill>
                  <a:srgbClr val="000000"/>
                </a:solidFill>
                <a:latin typeface="Century Gothic"/>
                <a:cs typeface="Century Gothic"/>
              </a:rPr>
              <a:t>Você já fez esse exame, sim ou não?</a:t>
            </a:r>
            <a:endParaRPr lang="en-US" b="1" spc="-5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07419" y="6280651"/>
            <a:ext cx="17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1001"/>
            <a:ext cx="121888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7470" marR="5080" indent="-1335405" algn="ctr">
              <a:spcBef>
                <a:spcPts val="100"/>
              </a:spcBef>
            </a:pPr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Realização de exame toxicológico pelos motoristas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object 3"/>
          <p:cNvSpPr/>
          <p:nvPr/>
        </p:nvSpPr>
        <p:spPr>
          <a:xfrm>
            <a:off x="2035087" y="3300764"/>
            <a:ext cx="7550150" cy="833755"/>
          </a:xfrm>
          <a:custGeom>
            <a:avLst/>
            <a:gdLst/>
            <a:ahLst/>
            <a:cxnLst/>
            <a:rect l="l" t="t" r="r" b="b"/>
            <a:pathLst>
              <a:path w="7550150" h="833754">
                <a:moveTo>
                  <a:pt x="0" y="833627"/>
                </a:moveTo>
                <a:lnTo>
                  <a:pt x="7549896" y="833627"/>
                </a:lnTo>
                <a:lnTo>
                  <a:pt x="7549896" y="0"/>
                </a:lnTo>
                <a:lnTo>
                  <a:pt x="0" y="0"/>
                </a:lnTo>
                <a:lnTo>
                  <a:pt x="0" y="833627"/>
                </a:lnTo>
                <a:close/>
              </a:path>
            </a:pathLst>
          </a:custGeom>
          <a:solidFill>
            <a:srgbClr val="0056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"/>
          <p:cNvSpPr/>
          <p:nvPr/>
        </p:nvSpPr>
        <p:spPr>
          <a:xfrm>
            <a:off x="9615462" y="3300764"/>
            <a:ext cx="0" cy="833755"/>
          </a:xfrm>
          <a:custGeom>
            <a:avLst/>
            <a:gdLst/>
            <a:ahLst/>
            <a:cxnLst/>
            <a:rect l="l" t="t" r="r" b="b"/>
            <a:pathLst>
              <a:path h="833754">
                <a:moveTo>
                  <a:pt x="0" y="0"/>
                </a:moveTo>
                <a:lnTo>
                  <a:pt x="0" y="833627"/>
                </a:lnTo>
              </a:path>
            </a:pathLst>
          </a:custGeom>
          <a:ln w="6095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"/>
          <p:cNvSpPr/>
          <p:nvPr/>
        </p:nvSpPr>
        <p:spPr>
          <a:xfrm>
            <a:off x="2035087" y="4468148"/>
            <a:ext cx="7611109" cy="0"/>
          </a:xfrm>
          <a:custGeom>
            <a:avLst/>
            <a:gdLst/>
            <a:ahLst/>
            <a:cxnLst/>
            <a:rect l="l" t="t" r="r" b="b"/>
            <a:pathLst>
              <a:path w="7611109">
                <a:moveTo>
                  <a:pt x="0" y="0"/>
                </a:moveTo>
                <a:lnTo>
                  <a:pt x="76108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"/>
          <p:cNvSpPr/>
          <p:nvPr/>
        </p:nvSpPr>
        <p:spPr>
          <a:xfrm>
            <a:off x="2035087" y="446814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7"/>
          <p:cNvSpPr/>
          <p:nvPr/>
        </p:nvSpPr>
        <p:spPr>
          <a:xfrm>
            <a:off x="3557562" y="446814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8"/>
          <p:cNvSpPr/>
          <p:nvPr/>
        </p:nvSpPr>
        <p:spPr>
          <a:xfrm>
            <a:off x="5080038" y="446814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"/>
          <p:cNvSpPr/>
          <p:nvPr/>
        </p:nvSpPr>
        <p:spPr>
          <a:xfrm>
            <a:off x="6600991" y="446814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0"/>
          <p:cNvSpPr/>
          <p:nvPr/>
        </p:nvSpPr>
        <p:spPr>
          <a:xfrm>
            <a:off x="8123467" y="446814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1"/>
          <p:cNvSpPr/>
          <p:nvPr/>
        </p:nvSpPr>
        <p:spPr>
          <a:xfrm>
            <a:off x="9645943" y="4468148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2"/>
          <p:cNvSpPr/>
          <p:nvPr/>
        </p:nvSpPr>
        <p:spPr>
          <a:xfrm>
            <a:off x="2035087" y="2967008"/>
            <a:ext cx="0" cy="1501140"/>
          </a:xfrm>
          <a:custGeom>
            <a:avLst/>
            <a:gdLst/>
            <a:ahLst/>
            <a:cxnLst/>
            <a:rect l="l" t="t" r="r" b="b"/>
            <a:pathLst>
              <a:path h="1501139">
                <a:moveTo>
                  <a:pt x="0" y="1501139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3"/>
          <p:cNvSpPr/>
          <p:nvPr/>
        </p:nvSpPr>
        <p:spPr>
          <a:xfrm>
            <a:off x="1978699" y="446814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4"/>
          <p:cNvSpPr/>
          <p:nvPr/>
        </p:nvSpPr>
        <p:spPr>
          <a:xfrm>
            <a:off x="1978699" y="296700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9"/>
          <p:cNvSpPr txBox="1"/>
          <p:nvPr/>
        </p:nvSpPr>
        <p:spPr>
          <a:xfrm>
            <a:off x="1922107" y="4520296"/>
            <a:ext cx="2254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0%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0" name="object 20"/>
          <p:cNvSpPr txBox="1"/>
          <p:nvPr/>
        </p:nvSpPr>
        <p:spPr>
          <a:xfrm>
            <a:off x="3398304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20%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1" name="object 21"/>
          <p:cNvSpPr txBox="1"/>
          <p:nvPr/>
        </p:nvSpPr>
        <p:spPr>
          <a:xfrm>
            <a:off x="4920780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40%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6443256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60%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3" name="object 23"/>
          <p:cNvSpPr txBox="1"/>
          <p:nvPr/>
        </p:nvSpPr>
        <p:spPr>
          <a:xfrm>
            <a:off x="7965986" y="4520296"/>
            <a:ext cx="318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80%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74" name="object 24"/>
          <p:cNvSpPr txBox="1"/>
          <p:nvPr/>
        </p:nvSpPr>
        <p:spPr>
          <a:xfrm>
            <a:off x="9441854" y="4520296"/>
            <a:ext cx="412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1</a:t>
            </a:r>
            <a:r>
              <a:rPr sz="1400" spc="-10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0</a:t>
            </a:r>
            <a:r>
              <a:rPr sz="1400" spc="5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0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cs typeface="Trebuchet MS"/>
              </a:rPr>
              <a:t>%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cs typeface="Trebuchet MS"/>
            </a:endParaRPr>
          </a:p>
        </p:txBody>
      </p:sp>
      <p:sp>
        <p:nvSpPr>
          <p:cNvPr id="34" name="object 23"/>
          <p:cNvSpPr txBox="1"/>
          <p:nvPr/>
        </p:nvSpPr>
        <p:spPr>
          <a:xfrm>
            <a:off x="2026927" y="3474929"/>
            <a:ext cx="75609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99</a:t>
            </a:r>
            <a:r>
              <a:rPr sz="28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75" name="object 23"/>
          <p:cNvSpPr txBox="1"/>
          <p:nvPr/>
        </p:nvSpPr>
        <p:spPr>
          <a:xfrm>
            <a:off x="9536288" y="3475934"/>
            <a:ext cx="999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28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800" b="1" dirty="0">
                <a:solidFill>
                  <a:srgbClr val="8000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</a:t>
            </a:r>
            <a:r>
              <a:rPr sz="1600" b="1" dirty="0">
                <a:solidFill>
                  <a:srgbClr val="800000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026916" y="5626862"/>
            <a:ext cx="3052988" cy="849496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481129" y="5767381"/>
            <a:ext cx="2154174" cy="228909"/>
            <a:chOff x="2237232" y="1418970"/>
            <a:chExt cx="2154174" cy="228909"/>
          </a:xfrm>
        </p:grpSpPr>
        <p:sp>
          <p:nvSpPr>
            <p:cNvPr id="90" name="object 25"/>
            <p:cNvSpPr/>
            <p:nvPr/>
          </p:nvSpPr>
          <p:spPr>
            <a:xfrm>
              <a:off x="223723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1" name="object 26"/>
            <p:cNvSpPr txBox="1"/>
            <p:nvPr/>
          </p:nvSpPr>
          <p:spPr>
            <a:xfrm>
              <a:off x="2360167" y="1418970"/>
              <a:ext cx="30924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Calibri"/>
                  <a:cs typeface="Calibri"/>
                </a:rPr>
                <a:t>Sim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92" name="object 27"/>
            <p:cNvSpPr/>
            <p:nvPr/>
          </p:nvSpPr>
          <p:spPr>
            <a:xfrm>
              <a:off x="300215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3" name="object 28"/>
            <p:cNvSpPr txBox="1"/>
            <p:nvPr/>
          </p:nvSpPr>
          <p:spPr>
            <a:xfrm>
              <a:off x="3124200" y="1418970"/>
              <a:ext cx="32829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latin typeface="Calibri"/>
                  <a:cs typeface="Calibri"/>
                </a:rPr>
                <a:t>N</a:t>
              </a:r>
              <a:r>
                <a:rPr sz="1400" spc="5" dirty="0">
                  <a:latin typeface="Calibri"/>
                  <a:cs typeface="Calibri"/>
                </a:rPr>
                <a:t>ã</a:t>
              </a:r>
              <a:r>
                <a:rPr sz="1400" dirty="0">
                  <a:latin typeface="Calibri"/>
                  <a:cs typeface="Calibri"/>
                </a:rPr>
                <a:t>o</a:t>
              </a:r>
              <a:endParaRPr sz="1400">
                <a:latin typeface="Calibri"/>
                <a:cs typeface="Calibri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733800" y="1418970"/>
              <a:ext cx="657606" cy="228909"/>
              <a:chOff x="6182867" y="1418970"/>
              <a:chExt cx="657606" cy="228909"/>
            </a:xfrm>
          </p:grpSpPr>
          <p:sp>
            <p:nvSpPr>
              <p:cNvPr id="95" name="object 29"/>
              <p:cNvSpPr/>
              <p:nvPr/>
            </p:nvSpPr>
            <p:spPr>
              <a:xfrm>
                <a:off x="6182867" y="1505711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/>
                  <a:cs typeface="Calibri"/>
                </a:endParaRPr>
              </a:p>
            </p:txBody>
          </p:sp>
          <p:sp>
            <p:nvSpPr>
              <p:cNvPr id="96" name="object 30"/>
              <p:cNvSpPr txBox="1"/>
              <p:nvPr/>
            </p:nvSpPr>
            <p:spPr>
              <a:xfrm>
                <a:off x="6305803" y="1418970"/>
                <a:ext cx="53467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latin typeface="Calibri"/>
                    <a:cs typeface="Calibri"/>
                  </a:rPr>
                  <a:t>N</a:t>
                </a:r>
                <a:r>
                  <a:rPr sz="1400" spc="5" dirty="0">
                    <a:latin typeface="Calibri"/>
                    <a:cs typeface="Calibri"/>
                  </a:rPr>
                  <a:t>S</a:t>
                </a:r>
                <a:r>
                  <a:rPr sz="1400" spc="-5" dirty="0">
                    <a:latin typeface="Calibri"/>
                    <a:cs typeface="Calibri"/>
                  </a:rPr>
                  <a:t>/</a:t>
                </a:r>
                <a:r>
                  <a:rPr sz="1400" spc="-15" dirty="0">
                    <a:latin typeface="Calibri"/>
                    <a:cs typeface="Calibri"/>
                  </a:rPr>
                  <a:t>N</a:t>
                </a:r>
                <a:r>
                  <a:rPr sz="1400" dirty="0">
                    <a:latin typeface="Calibri"/>
                    <a:cs typeface="Calibri"/>
                  </a:rPr>
                  <a:t>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0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93537" y="1334143"/>
            <a:ext cx="9661029" cy="1216894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3537" y="2517617"/>
            <a:ext cx="9661029" cy="3642975"/>
          </a:xfrm>
          <a:prstGeom prst="rect">
            <a:avLst/>
          </a:prstGeom>
          <a:solidFill>
            <a:schemeClr val="bg1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spc="-5" dirty="0">
                <a:latin typeface="Trebuchet MS"/>
                <a:cs typeface="Trebuchet MS"/>
              </a:rPr>
              <a:t>: </a:t>
            </a:r>
            <a:r>
              <a:rPr lang="pt-BR" spc="-10" dirty="0">
                <a:latin typeface="Trebuchet MS"/>
                <a:cs typeface="Trebuchet MS"/>
              </a:rPr>
              <a:t>(PARA </a:t>
            </a:r>
            <a:r>
              <a:rPr lang="pt-BR" spc="-5" dirty="0">
                <a:latin typeface="Trebuchet MS"/>
                <a:cs typeface="Trebuchet MS"/>
              </a:rPr>
              <a:t>TODOS) Independentemente de </a:t>
            </a:r>
            <a:r>
              <a:rPr lang="pt-BR" spc="-10" dirty="0">
                <a:latin typeface="Trebuchet MS"/>
                <a:cs typeface="Trebuchet MS"/>
              </a:rPr>
              <a:t>ter </a:t>
            </a:r>
            <a:r>
              <a:rPr lang="pt-BR" spc="-5" dirty="0">
                <a:latin typeface="Trebuchet MS"/>
                <a:cs typeface="Trebuchet MS"/>
              </a:rPr>
              <a:t>feito ou não o exame toxicológico, você aprova ou </a:t>
            </a:r>
            <a:r>
              <a:rPr lang="pt-BR" spc="-10" dirty="0">
                <a:latin typeface="Trebuchet MS"/>
                <a:cs typeface="Trebuchet MS"/>
              </a:rPr>
              <a:t>desaprova que ele  seja </a:t>
            </a:r>
            <a:r>
              <a:rPr lang="pt-BR" spc="-5" dirty="0">
                <a:latin typeface="Trebuchet MS"/>
                <a:cs typeface="Trebuchet MS"/>
              </a:rPr>
              <a:t>obrigatório </a:t>
            </a:r>
            <a:r>
              <a:rPr lang="pt-BR" spc="-10" dirty="0">
                <a:latin typeface="Trebuchet MS"/>
                <a:cs typeface="Trebuchet MS"/>
              </a:rPr>
              <a:t>para </a:t>
            </a:r>
            <a:r>
              <a:rPr lang="pt-BR" spc="-5" dirty="0">
                <a:latin typeface="Trebuchet MS"/>
                <a:cs typeface="Trebuchet MS"/>
              </a:rPr>
              <a:t>motoristas de ônibus, caminhões, vans e </a:t>
            </a:r>
            <a:r>
              <a:rPr lang="pt-BR" spc="-10" dirty="0">
                <a:latin typeface="Trebuchet MS"/>
                <a:cs typeface="Trebuchet MS"/>
              </a:rPr>
              <a:t>peruas?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888642"/>
            <a:ext cx="9472152" cy="49693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Independentemente de ter feito ou não o exame toxicológico, você aprova ou</a:t>
            </a:r>
          </a:p>
          <a:p>
            <a:pPr algn="ctr"/>
            <a:r>
              <a:rPr lang="pt-BR" sz="16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desaprova que ele  seja obrigatório para motoristas de ônibus, caminhões, vans e peruas? </a:t>
            </a:r>
            <a:endParaRPr lang="en-US" sz="1600" b="1" spc="-5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07419" y="6280651"/>
            <a:ext cx="176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7470" marR="5080" indent="-1335405" algn="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(na amostra total)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1001"/>
            <a:ext cx="121888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Posição sobre o exame toxicológico 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26916" y="5626862"/>
            <a:ext cx="6005204" cy="849496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993808" y="2957954"/>
            <a:ext cx="7937374" cy="1832868"/>
            <a:chOff x="857503" y="2133600"/>
            <a:chExt cx="7937374" cy="1832868"/>
          </a:xfrm>
        </p:grpSpPr>
        <p:sp>
          <p:nvSpPr>
            <p:cNvPr id="42" name="object 2"/>
            <p:cNvSpPr/>
            <p:nvPr/>
          </p:nvSpPr>
          <p:spPr>
            <a:xfrm>
              <a:off x="969263" y="2470404"/>
              <a:ext cx="6300470" cy="841375"/>
            </a:xfrm>
            <a:custGeom>
              <a:avLst/>
              <a:gdLst/>
              <a:ahLst/>
              <a:cxnLst/>
              <a:rect l="l" t="t" r="r" b="b"/>
              <a:pathLst>
                <a:path w="6300470" h="841375">
                  <a:moveTo>
                    <a:pt x="0" y="841248"/>
                  </a:moveTo>
                  <a:lnTo>
                    <a:pt x="6300216" y="841248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"/>
            <p:cNvSpPr/>
            <p:nvPr/>
          </p:nvSpPr>
          <p:spPr>
            <a:xfrm>
              <a:off x="7269480" y="2470404"/>
              <a:ext cx="99060" cy="841375"/>
            </a:xfrm>
            <a:custGeom>
              <a:avLst/>
              <a:gdLst/>
              <a:ahLst/>
              <a:cxnLst/>
              <a:rect l="l" t="t" r="r" b="b"/>
              <a:pathLst>
                <a:path w="99059" h="841375">
                  <a:moveTo>
                    <a:pt x="0" y="841248"/>
                  </a:moveTo>
                  <a:lnTo>
                    <a:pt x="99059" y="841248"/>
                  </a:lnTo>
                  <a:lnTo>
                    <a:pt x="99059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"/>
            <p:cNvSpPr/>
            <p:nvPr/>
          </p:nvSpPr>
          <p:spPr>
            <a:xfrm>
              <a:off x="7368540" y="2470404"/>
              <a:ext cx="1210310" cy="841375"/>
            </a:xfrm>
            <a:custGeom>
              <a:avLst/>
              <a:gdLst/>
              <a:ahLst/>
              <a:cxnLst/>
              <a:rect l="l" t="t" r="r" b="b"/>
              <a:pathLst>
                <a:path w="1210309" h="841375">
                  <a:moveTo>
                    <a:pt x="0" y="841248"/>
                  </a:moveTo>
                  <a:lnTo>
                    <a:pt x="1210055" y="841248"/>
                  </a:lnTo>
                  <a:lnTo>
                    <a:pt x="1210055" y="0"/>
                  </a:lnTo>
                  <a:lnTo>
                    <a:pt x="0" y="0"/>
                  </a:lnTo>
                  <a:lnTo>
                    <a:pt x="0" y="841248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"/>
            <p:cNvSpPr/>
            <p:nvPr/>
          </p:nvSpPr>
          <p:spPr>
            <a:xfrm>
              <a:off x="8582405" y="2470404"/>
              <a:ext cx="0" cy="841375"/>
            </a:xfrm>
            <a:custGeom>
              <a:avLst/>
              <a:gdLst/>
              <a:ahLst/>
              <a:cxnLst/>
              <a:rect l="l" t="t" r="r" b="b"/>
              <a:pathLst>
                <a:path h="841375">
                  <a:moveTo>
                    <a:pt x="0" y="0"/>
                  </a:moveTo>
                  <a:lnTo>
                    <a:pt x="0" y="841248"/>
                  </a:lnTo>
                </a:path>
              </a:pathLst>
            </a:custGeom>
            <a:ln w="761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6"/>
            <p:cNvSpPr/>
            <p:nvPr/>
          </p:nvSpPr>
          <p:spPr>
            <a:xfrm>
              <a:off x="969263" y="3648455"/>
              <a:ext cx="7617459" cy="0"/>
            </a:xfrm>
            <a:custGeom>
              <a:avLst/>
              <a:gdLst/>
              <a:ahLst/>
              <a:cxnLst/>
              <a:rect l="l" t="t" r="r" b="b"/>
              <a:pathLst>
                <a:path w="7617459">
                  <a:moveTo>
                    <a:pt x="0" y="0"/>
                  </a:moveTo>
                  <a:lnTo>
                    <a:pt x="7616952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7"/>
            <p:cNvSpPr/>
            <p:nvPr/>
          </p:nvSpPr>
          <p:spPr>
            <a:xfrm>
              <a:off x="969263" y="3648455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"/>
            <p:cNvSpPr/>
            <p:nvPr/>
          </p:nvSpPr>
          <p:spPr>
            <a:xfrm>
              <a:off x="2493264" y="3648455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9"/>
            <p:cNvSpPr/>
            <p:nvPr/>
          </p:nvSpPr>
          <p:spPr>
            <a:xfrm>
              <a:off x="4017264" y="3648455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0"/>
            <p:cNvSpPr/>
            <p:nvPr/>
          </p:nvSpPr>
          <p:spPr>
            <a:xfrm>
              <a:off x="5539740" y="3648455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1"/>
            <p:cNvSpPr/>
            <p:nvPr/>
          </p:nvSpPr>
          <p:spPr>
            <a:xfrm>
              <a:off x="7063740" y="3648455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"/>
            <p:cNvSpPr/>
            <p:nvPr/>
          </p:nvSpPr>
          <p:spPr>
            <a:xfrm>
              <a:off x="8586216" y="3648455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3"/>
            <p:cNvSpPr/>
            <p:nvPr/>
          </p:nvSpPr>
          <p:spPr>
            <a:xfrm>
              <a:off x="969263" y="2133600"/>
              <a:ext cx="0" cy="1515110"/>
            </a:xfrm>
            <a:custGeom>
              <a:avLst/>
              <a:gdLst/>
              <a:ahLst/>
              <a:cxnLst/>
              <a:rect l="l" t="t" r="r" b="b"/>
              <a:pathLst>
                <a:path h="1515110">
                  <a:moveTo>
                    <a:pt x="0" y="151485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4"/>
            <p:cNvSpPr/>
            <p:nvPr/>
          </p:nvSpPr>
          <p:spPr>
            <a:xfrm>
              <a:off x="914400" y="364845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5"/>
            <p:cNvSpPr/>
            <p:nvPr/>
          </p:nvSpPr>
          <p:spPr>
            <a:xfrm>
              <a:off x="914400" y="2133600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8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4"/>
            <p:cNvSpPr txBox="1"/>
            <p:nvPr/>
          </p:nvSpPr>
          <p:spPr>
            <a:xfrm>
              <a:off x="857503" y="3737559"/>
              <a:ext cx="22542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0%</a:t>
              </a:r>
              <a:endParaRPr sz="1400" dirty="0">
                <a:cs typeface="Trebuchet MS"/>
              </a:endParaRPr>
            </a:p>
          </p:txBody>
        </p:sp>
        <p:sp>
          <p:nvSpPr>
            <p:cNvPr id="87" name="object 25"/>
            <p:cNvSpPr txBox="1"/>
            <p:nvPr/>
          </p:nvSpPr>
          <p:spPr>
            <a:xfrm>
              <a:off x="2334260" y="3737559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20%</a:t>
              </a:r>
              <a:endParaRPr sz="1400">
                <a:cs typeface="Trebuchet MS"/>
              </a:endParaRPr>
            </a:p>
          </p:txBody>
        </p:sp>
        <p:sp>
          <p:nvSpPr>
            <p:cNvPr id="88" name="object 26"/>
            <p:cNvSpPr txBox="1"/>
            <p:nvPr/>
          </p:nvSpPr>
          <p:spPr>
            <a:xfrm>
              <a:off x="3858005" y="3737559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40%</a:t>
              </a:r>
              <a:endParaRPr sz="1400">
                <a:cs typeface="Trebuchet MS"/>
              </a:endParaRPr>
            </a:p>
          </p:txBody>
        </p:sp>
        <p:sp>
          <p:nvSpPr>
            <p:cNvPr id="97" name="object 27"/>
            <p:cNvSpPr txBox="1"/>
            <p:nvPr/>
          </p:nvSpPr>
          <p:spPr>
            <a:xfrm>
              <a:off x="5381625" y="3737559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60%</a:t>
              </a:r>
              <a:endParaRPr sz="1400">
                <a:cs typeface="Trebuchet MS"/>
              </a:endParaRPr>
            </a:p>
          </p:txBody>
        </p:sp>
        <p:sp>
          <p:nvSpPr>
            <p:cNvPr id="98" name="object 28"/>
            <p:cNvSpPr txBox="1"/>
            <p:nvPr/>
          </p:nvSpPr>
          <p:spPr>
            <a:xfrm>
              <a:off x="6904990" y="3737559"/>
              <a:ext cx="31813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80%</a:t>
              </a:r>
              <a:endParaRPr sz="1400">
                <a:cs typeface="Trebuchet MS"/>
              </a:endParaRPr>
            </a:p>
          </p:txBody>
        </p:sp>
        <p:sp>
          <p:nvSpPr>
            <p:cNvPr id="99" name="object 29"/>
            <p:cNvSpPr txBox="1"/>
            <p:nvPr/>
          </p:nvSpPr>
          <p:spPr>
            <a:xfrm>
              <a:off x="8382127" y="3737559"/>
              <a:ext cx="41275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10</a:t>
              </a:r>
              <a:r>
                <a:rPr sz="1400" spc="5" dirty="0">
                  <a:cs typeface="Trebuchet MS"/>
                </a:rPr>
                <a:t>0</a:t>
              </a:r>
              <a:r>
                <a:rPr sz="1400" dirty="0">
                  <a:cs typeface="Trebuchet MS"/>
                </a:rPr>
                <a:t>%</a:t>
              </a:r>
              <a:endParaRPr sz="1400">
                <a:cs typeface="Trebuchet MS"/>
              </a:endParaRPr>
            </a:p>
          </p:txBody>
        </p:sp>
      </p:grpSp>
      <p:sp>
        <p:nvSpPr>
          <p:cNvPr id="100" name="object 23"/>
          <p:cNvSpPr txBox="1"/>
          <p:nvPr/>
        </p:nvSpPr>
        <p:spPr>
          <a:xfrm>
            <a:off x="2239191" y="3474928"/>
            <a:ext cx="14370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82,7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01" name="object 23"/>
          <p:cNvSpPr txBox="1"/>
          <p:nvPr/>
        </p:nvSpPr>
        <p:spPr>
          <a:xfrm>
            <a:off x="9557568" y="3474929"/>
            <a:ext cx="999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0</a:t>
            </a:r>
            <a:r>
              <a:rPr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,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02" name="object 23"/>
          <p:cNvSpPr txBox="1"/>
          <p:nvPr/>
        </p:nvSpPr>
        <p:spPr>
          <a:xfrm>
            <a:off x="7518471" y="3474929"/>
            <a:ext cx="8987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FE960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1,3</a:t>
            </a:r>
            <a:r>
              <a:rPr sz="1600" b="1" dirty="0">
                <a:solidFill>
                  <a:srgbClr val="FE9600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03" name="object 23"/>
          <p:cNvSpPr txBox="1"/>
          <p:nvPr/>
        </p:nvSpPr>
        <p:spPr>
          <a:xfrm>
            <a:off x="8422028" y="3474929"/>
            <a:ext cx="13889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15,9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21872" y="5769139"/>
            <a:ext cx="5249926" cy="228909"/>
            <a:chOff x="1152144" y="1235201"/>
            <a:chExt cx="5249926" cy="228909"/>
          </a:xfrm>
        </p:grpSpPr>
        <p:sp>
          <p:nvSpPr>
            <p:cNvPr id="104" name="object 30"/>
            <p:cNvSpPr/>
            <p:nvPr/>
          </p:nvSpPr>
          <p:spPr>
            <a:xfrm>
              <a:off x="1152144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1"/>
            <p:cNvSpPr txBox="1"/>
            <p:nvPr/>
          </p:nvSpPr>
          <p:spPr>
            <a:xfrm>
              <a:off x="1274825" y="1235201"/>
              <a:ext cx="57531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cs typeface="Trebuchet MS"/>
                </a:rPr>
                <a:t>Ap</a:t>
              </a:r>
              <a:r>
                <a:rPr sz="1400" spc="-10" dirty="0">
                  <a:cs typeface="Trebuchet MS"/>
                </a:rPr>
                <a:t>r</a:t>
              </a:r>
              <a:r>
                <a:rPr sz="1400" dirty="0">
                  <a:cs typeface="Trebuchet MS"/>
                </a:rPr>
                <a:t>ova</a:t>
              </a:r>
            </a:p>
          </p:txBody>
        </p:sp>
        <p:sp>
          <p:nvSpPr>
            <p:cNvPr id="106" name="object 32"/>
            <p:cNvSpPr/>
            <p:nvPr/>
          </p:nvSpPr>
          <p:spPr>
            <a:xfrm>
              <a:off x="2087498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3"/>
            <p:cNvSpPr txBox="1"/>
            <p:nvPr/>
          </p:nvSpPr>
          <p:spPr>
            <a:xfrm>
              <a:off x="2209800" y="1235201"/>
              <a:ext cx="222948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cs typeface="Trebuchet MS"/>
                </a:rPr>
                <a:t>Nem aprova nem</a:t>
              </a:r>
              <a:r>
                <a:rPr sz="1400" spc="-45" dirty="0">
                  <a:cs typeface="Trebuchet MS"/>
                </a:rPr>
                <a:t> </a:t>
              </a:r>
              <a:r>
                <a:rPr sz="1400" spc="-5" dirty="0">
                  <a:cs typeface="Trebuchet MS"/>
                </a:rPr>
                <a:t>desaprova</a:t>
              </a:r>
              <a:endParaRPr sz="1400" dirty="0">
                <a:cs typeface="Trebuchet MS"/>
              </a:endParaRPr>
            </a:p>
          </p:txBody>
        </p:sp>
        <p:sp>
          <p:nvSpPr>
            <p:cNvPr id="108" name="object 34"/>
            <p:cNvSpPr/>
            <p:nvPr/>
          </p:nvSpPr>
          <p:spPr>
            <a:xfrm>
              <a:off x="4525011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35"/>
            <p:cNvSpPr txBox="1"/>
            <p:nvPr/>
          </p:nvSpPr>
          <p:spPr>
            <a:xfrm>
              <a:off x="4648200" y="1235201"/>
              <a:ext cx="84201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cs typeface="Trebuchet MS"/>
                </a:rPr>
                <a:t>Desaprova</a:t>
              </a:r>
              <a:endParaRPr sz="1400">
                <a:cs typeface="Trebuchet MS"/>
              </a:endParaRPr>
            </a:p>
          </p:txBody>
        </p:sp>
        <p:sp>
          <p:nvSpPr>
            <p:cNvPr id="110" name="object 36"/>
            <p:cNvSpPr/>
            <p:nvPr/>
          </p:nvSpPr>
          <p:spPr>
            <a:xfrm>
              <a:off x="5744717" y="132130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4" y="92963"/>
                  </a:lnTo>
                  <a:lnTo>
                    <a:pt x="92964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37"/>
            <p:cNvSpPr txBox="1"/>
            <p:nvPr/>
          </p:nvSpPr>
          <p:spPr>
            <a:xfrm>
              <a:off x="5867400" y="1235201"/>
              <a:ext cx="534670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cs typeface="Trebuchet MS"/>
                </a:rPr>
                <a:t>N</a:t>
              </a:r>
              <a:r>
                <a:rPr sz="1400" spc="5" dirty="0">
                  <a:cs typeface="Trebuchet MS"/>
                </a:rPr>
                <a:t>S</a:t>
              </a:r>
              <a:r>
                <a:rPr sz="1400" spc="-5" dirty="0">
                  <a:cs typeface="Trebuchet MS"/>
                </a:rPr>
                <a:t>/</a:t>
              </a:r>
              <a:r>
                <a:rPr sz="1400" spc="-15" dirty="0">
                  <a:cs typeface="Trebuchet MS"/>
                </a:rPr>
                <a:t>N</a:t>
              </a:r>
              <a:r>
                <a:rPr sz="1400" dirty="0">
                  <a:cs typeface="Trebuchet MS"/>
                </a:rPr>
                <a:t>R</a:t>
              </a:r>
              <a:endParaRPr sz="1400">
                <a:cs typeface="Trebuchet M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23860" y="1490951"/>
            <a:ext cx="954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b="1" cap="all" spc="-10" dirty="0">
                <a:solidFill>
                  <a:srgbClr val="003825"/>
                </a:solidFill>
                <a:latin typeface="Century Gothic"/>
                <a:cs typeface="Century Gothic"/>
              </a:rPr>
              <a:t>para todos </a:t>
            </a:r>
            <a:r>
              <a:rPr lang="pt-BR" b="1" spc="-5" dirty="0">
                <a:solidFill>
                  <a:srgbClr val="003825"/>
                </a:solidFill>
                <a:latin typeface="Century Gothic"/>
                <a:cs typeface="Century Gothic"/>
              </a:rPr>
              <a:t>– estimulada e única)</a:t>
            </a:r>
            <a:br>
              <a:rPr lang="pt-BR" b="1" dirty="0">
                <a:solidFill>
                  <a:srgbClr val="003825"/>
                </a:solidFill>
                <a:latin typeface="Century Gothic"/>
                <a:cs typeface="Century Gothic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1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FSB ITTS CA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248976" y="1334142"/>
            <a:ext cx="9661029" cy="1473111"/>
          </a:xfrm>
          <a:prstGeom prst="rect">
            <a:avLst/>
          </a:prstGeom>
          <a:solidFill>
            <a:srgbClr val="C6FAD6"/>
          </a:solidFill>
          <a:ln w="1270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6822" y="2784975"/>
            <a:ext cx="9661029" cy="337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4"/>
          <p:cNvSpPr txBox="1">
            <a:spLocks/>
          </p:cNvSpPr>
          <p:nvPr/>
        </p:nvSpPr>
        <p:spPr>
          <a:xfrm>
            <a:off x="1319449" y="1510595"/>
            <a:ext cx="9472152" cy="49693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Pergunta:</a:t>
            </a:r>
            <a:r>
              <a:rPr lang="pt-BR" sz="1600" b="1" spc="10" dirty="0">
                <a:solidFill>
                  <a:srgbClr val="003825"/>
                </a:solidFill>
                <a:latin typeface="Century Gothic"/>
                <a:cs typeface="Century Gothic"/>
              </a:rPr>
              <a:t> </a:t>
            </a:r>
            <a:r>
              <a:rPr lang="pt-BR" sz="1600" b="1" spc="-10" dirty="0">
                <a:solidFill>
                  <a:srgbClr val="003825"/>
                </a:solidFill>
                <a:latin typeface="Century Gothic"/>
                <a:cs typeface="Century Gothic"/>
              </a:rPr>
              <a:t>(</a:t>
            </a:r>
            <a:r>
              <a:rPr lang="pt-BR" sz="1600" b="1" spc="-5" dirty="0">
                <a:solidFill>
                  <a:srgbClr val="003825"/>
                </a:solidFill>
                <a:latin typeface="Century Gothic"/>
                <a:cs typeface="Century Gothic"/>
              </a:rPr>
              <a:t>estimulada e única)</a:t>
            </a:r>
            <a:br>
              <a:rPr lang="pt-BR" sz="1600" b="1" dirty="0">
                <a:solidFill>
                  <a:srgbClr val="003825"/>
                </a:solidFill>
                <a:latin typeface="Century Gothic"/>
                <a:cs typeface="Century Gothic"/>
              </a:rPr>
            </a:br>
            <a:endParaRPr lang="en-US" sz="1600" spc="-5" dirty="0">
              <a:latin typeface="Century Gothic"/>
              <a:cs typeface="Century Gothic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48976" y="1334143"/>
            <a:ext cx="9661029" cy="4852042"/>
          </a:xfrm>
          <a:prstGeom prst="rect">
            <a:avLst/>
          </a:prstGeom>
          <a:noFill/>
          <a:ln w="114300" cmpd="sng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1415833" y="172252"/>
            <a:ext cx="519889" cy="343963"/>
          </a:xfrm>
          <a:prstGeom prst="rect">
            <a:avLst/>
          </a:prstGeom>
          <a:blipFill>
            <a:blip r:embed="rId4" cstate="print"/>
            <a:srcRect/>
            <a:stretch>
              <a:fillRect r="-2230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 rot="20880000">
            <a:off x="11286805" y="-277559"/>
            <a:ext cx="1253155" cy="799032"/>
          </a:xfrm>
          <a:prstGeom prst="rect">
            <a:avLst/>
          </a:prstGeom>
          <a:noFill/>
          <a:ln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51001"/>
            <a:ext cx="121888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/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Aprovação do exame toxicológico para os motoristas com carteiras C/</a:t>
            </a:r>
            <a:r>
              <a:rPr lang="pt-BR" sz="2100" b="1" dirty="0" err="1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</a:t>
            </a:r>
            <a:r>
              <a:rPr lang="pt-BR" sz="2100" b="1" dirty="0">
                <a:solidFill>
                  <a:schemeClr val="bg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/E </a:t>
            </a:r>
            <a:endParaRPr lang="en-US" sz="2100" b="1" dirty="0">
              <a:solidFill>
                <a:schemeClr val="bg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26916" y="5626862"/>
            <a:ext cx="3052988" cy="849496"/>
          </a:xfrm>
          <a:prstGeom prst="rect">
            <a:avLst/>
          </a:prstGeom>
          <a:noFill/>
          <a:ln w="12700" cmpd="sng">
            <a:solidFill>
              <a:srgbClr val="A8FA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481129" y="5767381"/>
            <a:ext cx="2154174" cy="228909"/>
            <a:chOff x="2237232" y="1418970"/>
            <a:chExt cx="2154174" cy="228909"/>
          </a:xfrm>
        </p:grpSpPr>
        <p:sp>
          <p:nvSpPr>
            <p:cNvPr id="90" name="object 25"/>
            <p:cNvSpPr/>
            <p:nvPr/>
          </p:nvSpPr>
          <p:spPr>
            <a:xfrm>
              <a:off x="223723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4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1" name="object 26"/>
            <p:cNvSpPr txBox="1"/>
            <p:nvPr/>
          </p:nvSpPr>
          <p:spPr>
            <a:xfrm>
              <a:off x="2360167" y="1418970"/>
              <a:ext cx="30924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Calibri"/>
                  <a:cs typeface="Calibri"/>
                </a:rPr>
                <a:t>Sim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92" name="object 27"/>
            <p:cNvSpPr/>
            <p:nvPr/>
          </p:nvSpPr>
          <p:spPr>
            <a:xfrm>
              <a:off x="3002152" y="150571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92963"/>
                  </a:moveTo>
                  <a:lnTo>
                    <a:pt x="92963" y="92963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>
                <a:latin typeface="Calibri"/>
                <a:cs typeface="Calibri"/>
              </a:endParaRPr>
            </a:p>
          </p:txBody>
        </p:sp>
        <p:sp>
          <p:nvSpPr>
            <p:cNvPr id="93" name="object 28"/>
            <p:cNvSpPr txBox="1"/>
            <p:nvPr/>
          </p:nvSpPr>
          <p:spPr>
            <a:xfrm>
              <a:off x="3124200" y="1418970"/>
              <a:ext cx="328295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10" dirty="0">
                  <a:latin typeface="Calibri"/>
                  <a:cs typeface="Calibri"/>
                </a:rPr>
                <a:t>N</a:t>
              </a:r>
              <a:r>
                <a:rPr sz="1400" spc="5" dirty="0">
                  <a:latin typeface="Calibri"/>
                  <a:cs typeface="Calibri"/>
                </a:rPr>
                <a:t>ã</a:t>
              </a:r>
              <a:r>
                <a:rPr sz="1400" dirty="0">
                  <a:latin typeface="Calibri"/>
                  <a:cs typeface="Calibri"/>
                </a:rPr>
                <a:t>o</a:t>
              </a:r>
              <a:endParaRPr sz="1400">
                <a:latin typeface="Calibri"/>
                <a:cs typeface="Calibri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733800" y="1418970"/>
              <a:ext cx="657606" cy="228909"/>
              <a:chOff x="6182867" y="1418970"/>
              <a:chExt cx="657606" cy="228909"/>
            </a:xfrm>
          </p:grpSpPr>
          <p:sp>
            <p:nvSpPr>
              <p:cNvPr id="95" name="object 29"/>
              <p:cNvSpPr/>
              <p:nvPr/>
            </p:nvSpPr>
            <p:spPr>
              <a:xfrm>
                <a:off x="6182867" y="1505711"/>
                <a:ext cx="9334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93344">
                    <a:moveTo>
                      <a:pt x="0" y="92963"/>
                    </a:moveTo>
                    <a:lnTo>
                      <a:pt x="92963" y="92963"/>
                    </a:lnTo>
                    <a:lnTo>
                      <a:pt x="92963" y="0"/>
                    </a:lnTo>
                    <a:lnTo>
                      <a:pt x="0" y="0"/>
                    </a:lnTo>
                    <a:lnTo>
                      <a:pt x="0" y="92963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/>
                  <a:cs typeface="Calibri"/>
                </a:endParaRPr>
              </a:p>
            </p:txBody>
          </p:sp>
          <p:sp>
            <p:nvSpPr>
              <p:cNvPr id="96" name="object 30"/>
              <p:cNvSpPr txBox="1"/>
              <p:nvPr/>
            </p:nvSpPr>
            <p:spPr>
              <a:xfrm>
                <a:off x="6305803" y="1418970"/>
                <a:ext cx="53467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10" dirty="0">
                    <a:latin typeface="Calibri"/>
                    <a:cs typeface="Calibri"/>
                  </a:rPr>
                  <a:t>N</a:t>
                </a:r>
                <a:r>
                  <a:rPr sz="1400" spc="5" dirty="0">
                    <a:latin typeface="Calibri"/>
                    <a:cs typeface="Calibri"/>
                  </a:rPr>
                  <a:t>S</a:t>
                </a:r>
                <a:r>
                  <a:rPr sz="1400" spc="-5" dirty="0">
                    <a:latin typeface="Calibri"/>
                    <a:cs typeface="Calibri"/>
                  </a:rPr>
                  <a:t>/</a:t>
                </a:r>
                <a:r>
                  <a:rPr sz="1400" spc="-15" dirty="0">
                    <a:latin typeface="Calibri"/>
                    <a:cs typeface="Calibri"/>
                  </a:rPr>
                  <a:t>N</a:t>
                </a:r>
                <a:r>
                  <a:rPr sz="1400" dirty="0">
                    <a:latin typeface="Calibri"/>
                    <a:cs typeface="Calibri"/>
                  </a:rPr>
                  <a:t>R</a:t>
                </a:r>
              </a:p>
            </p:txBody>
          </p:sp>
        </p:grpSp>
      </p:grpSp>
      <p:sp>
        <p:nvSpPr>
          <p:cNvPr id="43" name="object 3"/>
          <p:cNvSpPr txBox="1">
            <a:spLocks/>
          </p:cNvSpPr>
          <p:nvPr/>
        </p:nvSpPr>
        <p:spPr>
          <a:xfrm>
            <a:off x="0" y="750841"/>
            <a:ext cx="121888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600" spc="-5" dirty="0">
                <a:solidFill>
                  <a:schemeClr val="bg1"/>
                </a:solidFill>
                <a:latin typeface="+mn-lt"/>
              </a:rPr>
              <a:t>(apenas 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quem </a:t>
            </a:r>
            <a:r>
              <a:rPr lang="pt-BR" sz="1600" spc="-5" dirty="0">
                <a:solidFill>
                  <a:schemeClr val="bg1"/>
                </a:solidFill>
                <a:latin typeface="+mn-lt"/>
              </a:rPr>
              <a:t>desaprova na anterior</a:t>
            </a:r>
            <a:r>
              <a:rPr lang="pt-BR" sz="16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44" name="object 34"/>
          <p:cNvSpPr txBox="1">
            <a:spLocks/>
          </p:cNvSpPr>
          <p:nvPr/>
        </p:nvSpPr>
        <p:spPr>
          <a:xfrm>
            <a:off x="1260184" y="1818954"/>
            <a:ext cx="9472152" cy="108170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spc="-5" dirty="0">
                <a:latin typeface="Century Gothic"/>
                <a:cs typeface="Century Gothic"/>
              </a:rPr>
              <a:t>No Brasil, acontecem 1 milhão de acidentes de trânsito por ano, com mais de 40 mil mortes </a:t>
            </a:r>
            <a:br>
              <a:rPr lang="pt-BR" sz="1400" spc="-5" dirty="0">
                <a:latin typeface="Century Gothic"/>
                <a:cs typeface="Century Gothic"/>
              </a:rPr>
            </a:br>
            <a:r>
              <a:rPr lang="pt-BR" sz="1400" spc="-5" dirty="0">
                <a:latin typeface="Century Gothic"/>
                <a:cs typeface="Century Gothic"/>
              </a:rPr>
              <a:t>e 400 mil feridos. Ficou  comprovado que o exame toxicológico ajudou a reduzir em 34% os acidentes com caminhão e 45% os acidentes com ônibus. </a:t>
            </a:r>
            <a:r>
              <a:rPr lang="pt-BR" sz="14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Sabendo dessas estatísticas, você aprovaria que o exame fosse exigido para todos os motoristas de ônibus, caminhões, vans e peruas, sim ou não? </a:t>
            </a:r>
            <a:br>
              <a:rPr lang="pt-BR" sz="1400" b="1" spc="-5" dirty="0">
                <a:solidFill>
                  <a:srgbClr val="000000"/>
                </a:solidFill>
                <a:latin typeface="Century Gothic"/>
                <a:cs typeface="Century Gothic"/>
              </a:rPr>
            </a:br>
            <a:endParaRPr lang="en-US" sz="1400" b="1" spc="-5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05979" y="3256734"/>
            <a:ext cx="8127568" cy="1755443"/>
            <a:chOff x="691692" y="2142744"/>
            <a:chExt cx="8127568" cy="1755443"/>
          </a:xfrm>
        </p:grpSpPr>
        <p:sp>
          <p:nvSpPr>
            <p:cNvPr id="49" name="object 4"/>
            <p:cNvSpPr/>
            <p:nvPr/>
          </p:nvSpPr>
          <p:spPr>
            <a:xfrm>
              <a:off x="804672" y="2462783"/>
              <a:ext cx="3435350" cy="798830"/>
            </a:xfrm>
            <a:custGeom>
              <a:avLst/>
              <a:gdLst/>
              <a:ahLst/>
              <a:cxnLst/>
              <a:rect l="l" t="t" r="r" b="b"/>
              <a:pathLst>
                <a:path w="3435350" h="798829">
                  <a:moveTo>
                    <a:pt x="0" y="798576"/>
                  </a:moveTo>
                  <a:lnTo>
                    <a:pt x="3435096" y="798576"/>
                  </a:lnTo>
                  <a:lnTo>
                    <a:pt x="3435096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solidFill>
              <a:srgbClr val="005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"/>
            <p:cNvSpPr/>
            <p:nvPr/>
          </p:nvSpPr>
          <p:spPr>
            <a:xfrm>
              <a:off x="4239767" y="2462783"/>
              <a:ext cx="2748280" cy="798830"/>
            </a:xfrm>
            <a:custGeom>
              <a:avLst/>
              <a:gdLst/>
              <a:ahLst/>
              <a:cxnLst/>
              <a:rect l="l" t="t" r="r" b="b"/>
              <a:pathLst>
                <a:path w="2748279" h="798829">
                  <a:moveTo>
                    <a:pt x="0" y="798576"/>
                  </a:moveTo>
                  <a:lnTo>
                    <a:pt x="2747772" y="798576"/>
                  </a:lnTo>
                  <a:lnTo>
                    <a:pt x="2747772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"/>
            <p:cNvSpPr/>
            <p:nvPr/>
          </p:nvSpPr>
          <p:spPr>
            <a:xfrm>
              <a:off x="6987540" y="2462783"/>
              <a:ext cx="1623060" cy="798830"/>
            </a:xfrm>
            <a:custGeom>
              <a:avLst/>
              <a:gdLst/>
              <a:ahLst/>
              <a:cxnLst/>
              <a:rect l="l" t="t" r="r" b="b"/>
              <a:pathLst>
                <a:path w="1623059" h="798829">
                  <a:moveTo>
                    <a:pt x="0" y="798576"/>
                  </a:moveTo>
                  <a:lnTo>
                    <a:pt x="1623059" y="798576"/>
                  </a:lnTo>
                  <a:lnTo>
                    <a:pt x="1623059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"/>
            <p:cNvSpPr/>
            <p:nvPr/>
          </p:nvSpPr>
          <p:spPr>
            <a:xfrm>
              <a:off x="804672" y="3581400"/>
              <a:ext cx="7806055" cy="0"/>
            </a:xfrm>
            <a:custGeom>
              <a:avLst/>
              <a:gdLst/>
              <a:ahLst/>
              <a:cxnLst/>
              <a:rect l="l" t="t" r="r" b="b"/>
              <a:pathLst>
                <a:path w="7806055">
                  <a:moveTo>
                    <a:pt x="0" y="0"/>
                  </a:moveTo>
                  <a:lnTo>
                    <a:pt x="78059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"/>
            <p:cNvSpPr/>
            <p:nvPr/>
          </p:nvSpPr>
          <p:spPr>
            <a:xfrm>
              <a:off x="804672" y="35814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"/>
            <p:cNvSpPr/>
            <p:nvPr/>
          </p:nvSpPr>
          <p:spPr>
            <a:xfrm>
              <a:off x="2365248" y="35814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0"/>
            <p:cNvSpPr/>
            <p:nvPr/>
          </p:nvSpPr>
          <p:spPr>
            <a:xfrm>
              <a:off x="3927347" y="35814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1"/>
            <p:cNvSpPr/>
            <p:nvPr/>
          </p:nvSpPr>
          <p:spPr>
            <a:xfrm>
              <a:off x="5487923" y="35814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2"/>
            <p:cNvSpPr/>
            <p:nvPr/>
          </p:nvSpPr>
          <p:spPr>
            <a:xfrm>
              <a:off x="7050023" y="35814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3"/>
            <p:cNvSpPr/>
            <p:nvPr/>
          </p:nvSpPr>
          <p:spPr>
            <a:xfrm>
              <a:off x="8610600" y="35814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48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4"/>
            <p:cNvSpPr/>
            <p:nvPr/>
          </p:nvSpPr>
          <p:spPr>
            <a:xfrm>
              <a:off x="804672" y="2142744"/>
              <a:ext cx="0" cy="1438910"/>
            </a:xfrm>
            <a:custGeom>
              <a:avLst/>
              <a:gdLst/>
              <a:ahLst/>
              <a:cxnLst/>
              <a:rect l="l" t="t" r="r" b="b"/>
              <a:pathLst>
                <a:path h="1438910">
                  <a:moveTo>
                    <a:pt x="0" y="1438655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5"/>
            <p:cNvSpPr/>
            <p:nvPr/>
          </p:nvSpPr>
          <p:spPr>
            <a:xfrm>
              <a:off x="748283" y="358140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6"/>
            <p:cNvSpPr/>
            <p:nvPr/>
          </p:nvSpPr>
          <p:spPr>
            <a:xfrm>
              <a:off x="748283" y="2142744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23"/>
            <p:cNvSpPr txBox="1"/>
            <p:nvPr/>
          </p:nvSpPr>
          <p:spPr>
            <a:xfrm>
              <a:off x="691692" y="3669919"/>
              <a:ext cx="22542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0%</a:t>
              </a:r>
              <a:endParaRPr sz="1400">
                <a:cs typeface="Trebuchet MS"/>
              </a:endParaRPr>
            </a:p>
          </p:txBody>
        </p:sp>
        <p:sp>
          <p:nvSpPr>
            <p:cNvPr id="100" name="object 24"/>
            <p:cNvSpPr txBox="1"/>
            <p:nvPr/>
          </p:nvSpPr>
          <p:spPr>
            <a:xfrm>
              <a:off x="2206498" y="3669919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20%</a:t>
              </a:r>
              <a:endParaRPr sz="1400">
                <a:cs typeface="Trebuchet MS"/>
              </a:endParaRPr>
            </a:p>
          </p:txBody>
        </p:sp>
        <p:sp>
          <p:nvSpPr>
            <p:cNvPr id="101" name="object 25"/>
            <p:cNvSpPr txBox="1"/>
            <p:nvPr/>
          </p:nvSpPr>
          <p:spPr>
            <a:xfrm>
              <a:off x="3768344" y="3669919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40%</a:t>
              </a:r>
              <a:endParaRPr sz="1400">
                <a:cs typeface="Trebuchet MS"/>
              </a:endParaRPr>
            </a:p>
          </p:txBody>
        </p:sp>
        <p:sp>
          <p:nvSpPr>
            <p:cNvPr id="102" name="object 26"/>
            <p:cNvSpPr txBox="1"/>
            <p:nvPr/>
          </p:nvSpPr>
          <p:spPr>
            <a:xfrm>
              <a:off x="5329809" y="3669919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60%</a:t>
              </a:r>
              <a:endParaRPr sz="1400">
                <a:cs typeface="Trebuchet MS"/>
              </a:endParaRPr>
            </a:p>
          </p:txBody>
        </p:sp>
        <p:sp>
          <p:nvSpPr>
            <p:cNvPr id="103" name="object 27"/>
            <p:cNvSpPr txBox="1"/>
            <p:nvPr/>
          </p:nvSpPr>
          <p:spPr>
            <a:xfrm>
              <a:off x="6891273" y="3669919"/>
              <a:ext cx="3181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80%</a:t>
              </a:r>
              <a:endParaRPr sz="1400">
                <a:cs typeface="Trebuchet MS"/>
              </a:endParaRPr>
            </a:p>
          </p:txBody>
        </p:sp>
        <p:sp>
          <p:nvSpPr>
            <p:cNvPr id="104" name="object 28"/>
            <p:cNvSpPr txBox="1"/>
            <p:nvPr/>
          </p:nvSpPr>
          <p:spPr>
            <a:xfrm>
              <a:off x="8406510" y="3669919"/>
              <a:ext cx="41275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5" dirty="0">
                  <a:cs typeface="Trebuchet MS"/>
                </a:rPr>
                <a:t>1</a:t>
              </a:r>
              <a:r>
                <a:rPr sz="1400" spc="-10" dirty="0">
                  <a:cs typeface="Trebuchet MS"/>
                </a:rPr>
                <a:t>0</a:t>
              </a:r>
              <a:r>
                <a:rPr sz="1400" spc="5" dirty="0">
                  <a:cs typeface="Trebuchet MS"/>
                </a:rPr>
                <a:t>0</a:t>
              </a:r>
              <a:r>
                <a:rPr sz="1400" dirty="0">
                  <a:cs typeface="Trebuchet MS"/>
                </a:rPr>
                <a:t>%</a:t>
              </a:r>
              <a:endParaRPr sz="1400">
                <a:cs typeface="Trebuchet MS"/>
              </a:endParaRPr>
            </a:p>
          </p:txBody>
        </p:sp>
      </p:grpSp>
      <p:sp>
        <p:nvSpPr>
          <p:cNvPr id="131" name="object 23"/>
          <p:cNvSpPr txBox="1"/>
          <p:nvPr/>
        </p:nvSpPr>
        <p:spPr>
          <a:xfrm>
            <a:off x="2127786" y="3776506"/>
            <a:ext cx="32418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44,0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32" name="object 23"/>
          <p:cNvSpPr txBox="1"/>
          <p:nvPr/>
        </p:nvSpPr>
        <p:spPr>
          <a:xfrm>
            <a:off x="5566559" y="3776506"/>
            <a:ext cx="25435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35,2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  <p:sp>
        <p:nvSpPr>
          <p:cNvPr id="133" name="object 23"/>
          <p:cNvSpPr txBox="1"/>
          <p:nvPr/>
        </p:nvSpPr>
        <p:spPr>
          <a:xfrm>
            <a:off x="8292357" y="3772948"/>
            <a:ext cx="14370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FFFF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20,8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713890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2133</Words>
  <Application>Microsoft Office PowerPoint</Application>
  <PresentationFormat>Personalizar</PresentationFormat>
  <Paragraphs>337</Paragraphs>
  <Slides>23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Trebuchet MS</vt:lpstr>
      <vt:lpstr>1_Office Theme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Joanna</dc:creator>
  <cp:lastModifiedBy>Rodolfo Rizzotto</cp:lastModifiedBy>
  <cp:revision>354</cp:revision>
  <dcterms:created xsi:type="dcterms:W3CDTF">2019-02-06T18:14:12Z</dcterms:created>
  <dcterms:modified xsi:type="dcterms:W3CDTF">2026-01-12T22:32:03Z</dcterms:modified>
</cp:coreProperties>
</file>